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8"/>
  </p:notesMasterIdLst>
  <p:handoutMasterIdLst>
    <p:handoutMasterId r:id="rId39"/>
  </p:handoutMasterIdLst>
  <p:sldIdLst>
    <p:sldId id="445" r:id="rId2"/>
    <p:sldId id="404" r:id="rId3"/>
    <p:sldId id="424" r:id="rId4"/>
    <p:sldId id="425" r:id="rId5"/>
    <p:sldId id="415" r:id="rId6"/>
    <p:sldId id="444" r:id="rId7"/>
    <p:sldId id="426" r:id="rId8"/>
    <p:sldId id="423" r:id="rId9"/>
    <p:sldId id="427" r:id="rId10"/>
    <p:sldId id="451" r:id="rId11"/>
    <p:sldId id="430" r:id="rId12"/>
    <p:sldId id="418" r:id="rId13"/>
    <p:sldId id="446" r:id="rId14"/>
    <p:sldId id="412" r:id="rId15"/>
    <p:sldId id="413" r:id="rId16"/>
    <p:sldId id="453" r:id="rId17"/>
    <p:sldId id="429" r:id="rId18"/>
    <p:sldId id="452" r:id="rId19"/>
    <p:sldId id="447" r:id="rId20"/>
    <p:sldId id="414" r:id="rId21"/>
    <p:sldId id="440" r:id="rId22"/>
    <p:sldId id="448" r:id="rId23"/>
    <p:sldId id="408" r:id="rId24"/>
    <p:sldId id="419" r:id="rId25"/>
    <p:sldId id="454" r:id="rId26"/>
    <p:sldId id="422" r:id="rId27"/>
    <p:sldId id="420" r:id="rId28"/>
    <p:sldId id="449" r:id="rId29"/>
    <p:sldId id="434" r:id="rId30"/>
    <p:sldId id="435" r:id="rId31"/>
    <p:sldId id="436" r:id="rId32"/>
    <p:sldId id="407" r:id="rId33"/>
    <p:sldId id="450" r:id="rId34"/>
    <p:sldId id="417" r:id="rId35"/>
    <p:sldId id="411" r:id="rId36"/>
    <p:sldId id="387" r:id="rId37"/>
  </p:sldIdLst>
  <p:sldSz cx="10287000" cy="6858000" type="35mm"/>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3975">
          <p15:clr>
            <a:srgbClr val="A4A3A4"/>
          </p15:clr>
        </p15:guide>
        <p15:guide id="2" pos="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0095"/>
    <a:srgbClr val="FF21A5"/>
    <a:srgbClr val="F20090"/>
    <a:srgbClr val="D50080"/>
    <a:srgbClr val="FFA3DA"/>
    <a:srgbClr val="EA008B"/>
    <a:srgbClr val="D9D9D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08" autoAdjust="0"/>
    <p:restoredTop sz="80663" autoAdjust="0"/>
  </p:normalViewPr>
  <p:slideViewPr>
    <p:cSldViewPr>
      <p:cViewPr varScale="1">
        <p:scale>
          <a:sx n="100" d="100"/>
          <a:sy n="100" d="100"/>
        </p:scale>
        <p:origin x="1072" y="176"/>
      </p:cViewPr>
      <p:guideLst>
        <p:guide orient="horz" pos="3975"/>
        <p:guide pos="20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22" y="-78"/>
      </p:cViewPr>
      <p:guideLst>
        <p:guide orient="horz" pos="2880"/>
        <p:guide pos="2160"/>
      </p:guideLst>
    </p:cSldViewPr>
  </p:notesViewPr>
  <p:gridSpacing cx="72033" cy="72033"/>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宋体" charset="-122"/>
              </a:defRPr>
            </a:lvl1pPr>
          </a:lstStyle>
          <a:p>
            <a:pPr>
              <a:defRPr/>
            </a:pPr>
            <a:r>
              <a:rPr lang="en-US" altLang="zh-CN"/>
              <a:t>2013/12/27</a:t>
            </a:r>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宋体" charset="-122"/>
              </a:defRPr>
            </a:lvl1pPr>
          </a:lstStyle>
          <a:p>
            <a:pPr>
              <a:defRPr/>
            </a:pPr>
            <a:fld id="{DE9AA37A-CCAF-4762-8F6C-E2CC48607182}" type="slidenum">
              <a:rPr lang="zh-CN" altLang="en-US"/>
              <a:pPr>
                <a:defRPr/>
              </a:pPr>
              <a:t>‹#›</a:t>
            </a:fld>
            <a:endParaRPr lang="zh-CN" altLang="en-US"/>
          </a:p>
        </p:txBody>
      </p:sp>
    </p:spTree>
    <p:extLst>
      <p:ext uri="{BB962C8B-B14F-4D97-AF65-F5344CB8AC3E}">
        <p14:creationId xmlns:p14="http://schemas.microsoft.com/office/powerpoint/2010/main" val="214149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Arial" charset="0"/>
                <a:ea typeface="宋体" charset="-122"/>
              </a:defRPr>
            </a:lvl1pPr>
          </a:lstStyle>
          <a:p>
            <a:pPr>
              <a:defRPr/>
            </a:pPr>
            <a:endParaRPr lang="zh-CN" altLang="en-US"/>
          </a:p>
        </p:txBody>
      </p:sp>
      <p:sp>
        <p:nvSpPr>
          <p:cNvPr id="2051" name="日期占位符 2"/>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atin typeface="Arial" pitchFamily="34" charset="0"/>
                <a:ea typeface="宋体" pitchFamily="2" charset="-122"/>
              </a:defRPr>
            </a:lvl1pPr>
          </a:lstStyle>
          <a:p>
            <a:pPr>
              <a:defRPr/>
            </a:pPr>
            <a:r>
              <a:rPr lang="en-US" altLang="zh-CN"/>
              <a:t>2013/12/27</a:t>
            </a:r>
          </a:p>
        </p:txBody>
      </p:sp>
      <p:sp>
        <p:nvSpPr>
          <p:cNvPr id="18436" name="幻灯片图像占位符 3"/>
          <p:cNvSpPr>
            <a:spLocks noGrp="1" noRot="1" noChangeAspect="1" noChangeArrowheads="1"/>
          </p:cNvSpPr>
          <p:nvPr>
            <p:ph type="sldImg" idx="2"/>
          </p:nvPr>
        </p:nvSpPr>
        <p:spPr bwMode="auto">
          <a:xfrm>
            <a:off x="857250" y="685800"/>
            <a:ext cx="5143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8437"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defTabSz="0" eaLnBrk="0" hangingPunct="0">
              <a:defRPr>
                <a:solidFill>
                  <a:schemeClr val="tx1"/>
                </a:solidFill>
                <a:latin typeface="Arial" pitchFamily="34" charset="0"/>
                <a:ea typeface="宋体" pitchFamily="2" charset="-122"/>
              </a:defRPr>
            </a:lvl1pPr>
            <a:lvl2pPr marL="742950" indent="-285750" defTabSz="0" eaLnBrk="0" hangingPunct="0">
              <a:defRPr>
                <a:solidFill>
                  <a:schemeClr val="tx1"/>
                </a:solidFill>
                <a:latin typeface="Arial" pitchFamily="34" charset="0"/>
                <a:ea typeface="宋体" pitchFamily="2" charset="-122"/>
              </a:defRPr>
            </a:lvl2pPr>
            <a:lvl3pPr marL="1143000" indent="-228600" defTabSz="0" eaLnBrk="0" hangingPunct="0">
              <a:defRPr>
                <a:solidFill>
                  <a:schemeClr val="tx1"/>
                </a:solidFill>
                <a:latin typeface="Arial" pitchFamily="34" charset="0"/>
                <a:ea typeface="宋体" pitchFamily="2" charset="-122"/>
              </a:defRPr>
            </a:lvl3pPr>
            <a:lvl4pPr marL="1600200" indent="-228600" defTabSz="0" eaLnBrk="0" hangingPunct="0">
              <a:defRPr>
                <a:solidFill>
                  <a:schemeClr val="tx1"/>
                </a:solidFill>
                <a:latin typeface="Arial" pitchFamily="34" charset="0"/>
                <a:ea typeface="宋体" pitchFamily="2" charset="-122"/>
              </a:defRPr>
            </a:lvl4pPr>
            <a:lvl5pPr marL="2057400" indent="-228600" defTabSz="0" eaLnBrk="0" hangingPunct="0">
              <a:defRPr>
                <a:solidFill>
                  <a:schemeClr val="tx1"/>
                </a:solidFill>
                <a:latin typeface="Arial" pitchFamily="34" charset="0"/>
                <a:ea typeface="宋体" pitchFamily="2" charset="-122"/>
              </a:defRPr>
            </a:lvl5pPr>
            <a:lvl6pPr marL="2514600" indent="-228600" defTabSz="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30000"/>
              </a:spcBef>
              <a:defRPr/>
            </a:pPr>
            <a:r>
              <a:rPr lang="zh-CN" altLang="en-US" sz="1200" smtClean="0"/>
              <a:t>单击此处编辑母版文本样式</a:t>
            </a:r>
          </a:p>
          <a:p>
            <a:pPr>
              <a:spcBef>
                <a:spcPct val="30000"/>
              </a:spcBef>
              <a:defRPr/>
            </a:pPr>
            <a:r>
              <a:rPr lang="zh-CN" altLang="en-US" sz="1200" smtClean="0"/>
              <a:t>第二级</a:t>
            </a:r>
          </a:p>
          <a:p>
            <a:pPr>
              <a:spcBef>
                <a:spcPct val="30000"/>
              </a:spcBef>
              <a:defRPr/>
            </a:pPr>
            <a:r>
              <a:rPr lang="zh-CN" altLang="en-US" sz="1200" smtClean="0"/>
              <a:t>第三级</a:t>
            </a:r>
          </a:p>
          <a:p>
            <a:pPr>
              <a:spcBef>
                <a:spcPct val="30000"/>
              </a:spcBef>
              <a:defRPr/>
            </a:pPr>
            <a:r>
              <a:rPr lang="zh-CN" altLang="en-US" sz="1200" smtClean="0"/>
              <a:t>第四级</a:t>
            </a:r>
          </a:p>
          <a:p>
            <a:pPr>
              <a:spcBef>
                <a:spcPct val="30000"/>
              </a:spcBef>
              <a:defRPr/>
            </a:pPr>
            <a:r>
              <a:rPr lang="zh-CN" altLang="en-US" sz="1200" smtClean="0"/>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atin typeface="Arial" charset="0"/>
                <a:ea typeface="宋体"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atin typeface="Arial" charset="0"/>
                <a:ea typeface="宋体" charset="-122"/>
              </a:defRPr>
            </a:lvl1pPr>
          </a:lstStyle>
          <a:p>
            <a:pPr>
              <a:defRPr/>
            </a:pPr>
            <a:fld id="{E7B671B6-6F8B-4D3A-B4A8-A15F3CED34EA}" type="slidenum">
              <a:rPr lang="zh-CN" altLang="en-US"/>
              <a:pPr>
                <a:defRPr/>
              </a:pPr>
              <a:t>‹#›</a:t>
            </a:fld>
            <a:endParaRPr lang="en-US" altLang="zh-CN"/>
          </a:p>
        </p:txBody>
      </p:sp>
    </p:spTree>
    <p:extLst>
      <p:ext uri="{BB962C8B-B14F-4D97-AF65-F5344CB8AC3E}">
        <p14:creationId xmlns:p14="http://schemas.microsoft.com/office/powerpoint/2010/main" val="4270500123"/>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3</a:t>
            </a:fld>
            <a:endParaRPr lang="en-US" altLang="zh-CN"/>
          </a:p>
        </p:txBody>
      </p:sp>
    </p:spTree>
    <p:extLst>
      <p:ext uri="{BB962C8B-B14F-4D97-AF65-F5344CB8AC3E}">
        <p14:creationId xmlns:p14="http://schemas.microsoft.com/office/powerpoint/2010/main" val="1287523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a:solidFill>
                  <a:schemeClr val="tx1"/>
                </a:solidFill>
                <a:effectLst/>
                <a:latin typeface="Arial" pitchFamily="34" charset="0"/>
                <a:ea typeface="+mn-ea"/>
                <a:cs typeface="+mn-cs"/>
              </a:rPr>
              <a:t>有</a:t>
            </a:r>
            <a:r>
              <a:rPr lang="en-US" altLang="zh-CN" sz="1200" b="0" i="0" kern="1200">
                <a:solidFill>
                  <a:schemeClr val="tx1"/>
                </a:solidFill>
                <a:effectLst/>
                <a:latin typeface="Arial" pitchFamily="34" charset="0"/>
                <a:ea typeface="+mn-ea"/>
                <a:cs typeface="+mn-cs"/>
              </a:rPr>
              <a:t>volatile</a:t>
            </a:r>
            <a:r>
              <a:rPr lang="zh-CN" altLang="en-US" sz="1200" b="0" i="0" kern="1200">
                <a:solidFill>
                  <a:schemeClr val="tx1"/>
                </a:solidFill>
                <a:effectLst/>
                <a:latin typeface="Arial" pitchFamily="34" charset="0"/>
                <a:ea typeface="+mn-ea"/>
                <a:cs typeface="+mn-cs"/>
              </a:rPr>
              <a:t>变量修饰的共享变量进行写操作的时候会多第二行汇编代码，通过查</a:t>
            </a:r>
            <a:r>
              <a:rPr lang="en-US" altLang="zh-CN" sz="1200" b="0" i="0" kern="1200">
                <a:solidFill>
                  <a:schemeClr val="tx1"/>
                </a:solidFill>
                <a:effectLst/>
                <a:latin typeface="Arial" pitchFamily="34" charset="0"/>
                <a:ea typeface="+mn-ea"/>
                <a:cs typeface="+mn-cs"/>
              </a:rPr>
              <a:t>IA-32</a:t>
            </a:r>
            <a:r>
              <a:rPr lang="zh-CN" altLang="en-US" sz="1200" b="0" i="0" kern="1200">
                <a:solidFill>
                  <a:schemeClr val="tx1"/>
                </a:solidFill>
                <a:effectLst/>
                <a:latin typeface="Arial" pitchFamily="34" charset="0"/>
                <a:ea typeface="+mn-ea"/>
                <a:cs typeface="+mn-cs"/>
              </a:rPr>
              <a:t>架构软件开发者手册可知，</a:t>
            </a:r>
            <a:r>
              <a:rPr lang="en-US" altLang="zh-CN" sz="1200" b="0" i="0" kern="1200">
                <a:solidFill>
                  <a:schemeClr val="tx1"/>
                </a:solidFill>
                <a:effectLst/>
                <a:latin typeface="Arial" pitchFamily="34" charset="0"/>
                <a:ea typeface="+mn-ea"/>
                <a:cs typeface="+mn-cs"/>
              </a:rPr>
              <a:t>lock</a:t>
            </a:r>
            <a:r>
              <a:rPr lang="zh-CN" altLang="en-US" sz="1200" b="0" i="0" kern="1200">
                <a:solidFill>
                  <a:schemeClr val="tx1"/>
                </a:solidFill>
                <a:effectLst/>
                <a:latin typeface="Arial" pitchFamily="34" charset="0"/>
                <a:ea typeface="+mn-ea"/>
                <a:cs typeface="+mn-cs"/>
              </a:rPr>
              <a:t>前缀的指令在多核处理器下会引发了两件事情。</a:t>
            </a:r>
          </a:p>
          <a:p>
            <a:r>
              <a:rPr lang="zh-CN" altLang="en-US" sz="1200" b="0" i="0" kern="1200">
                <a:solidFill>
                  <a:schemeClr val="tx1"/>
                </a:solidFill>
                <a:effectLst/>
                <a:latin typeface="Arial" pitchFamily="34" charset="0"/>
                <a:ea typeface="+mn-ea"/>
                <a:cs typeface="+mn-cs"/>
              </a:rPr>
              <a:t>将当前处理器缓存行的数据会写回到系统内存。</a:t>
            </a:r>
          </a:p>
          <a:p>
            <a:r>
              <a:rPr lang="zh-CN" altLang="en-US" sz="1200" b="0" i="0" kern="1200">
                <a:solidFill>
                  <a:schemeClr val="tx1"/>
                </a:solidFill>
                <a:effectLst/>
                <a:latin typeface="Arial" pitchFamily="34" charset="0"/>
                <a:ea typeface="+mn-ea"/>
                <a:cs typeface="+mn-cs"/>
              </a:rPr>
              <a:t>这个写回内存的操作会引起在其他</a:t>
            </a:r>
            <a:r>
              <a:rPr lang="en-US" altLang="zh-CN" sz="1200" b="0" i="0" kern="1200">
                <a:solidFill>
                  <a:schemeClr val="tx1"/>
                </a:solidFill>
                <a:effectLst/>
                <a:latin typeface="Arial" pitchFamily="34" charset="0"/>
                <a:ea typeface="+mn-ea"/>
                <a:cs typeface="+mn-cs"/>
              </a:rPr>
              <a:t>CPU</a:t>
            </a:r>
            <a:r>
              <a:rPr lang="zh-CN" altLang="en-US" sz="1200" b="0" i="0" kern="1200">
                <a:solidFill>
                  <a:schemeClr val="tx1"/>
                </a:solidFill>
                <a:effectLst/>
                <a:latin typeface="Arial" pitchFamily="34" charset="0"/>
                <a:ea typeface="+mn-ea"/>
                <a:cs typeface="+mn-cs"/>
              </a:rPr>
              <a:t>里缓存了该内存地址的数据无效。</a:t>
            </a:r>
          </a:p>
          <a:p>
            <a:r>
              <a:rPr lang="zh-CN" altLang="en-US" sz="1200" b="0" i="0" kern="1200">
                <a:solidFill>
                  <a:schemeClr val="tx1"/>
                </a:solidFill>
                <a:effectLst/>
                <a:latin typeface="Arial" pitchFamily="34" charset="0"/>
                <a:ea typeface="+mn-ea"/>
                <a:cs typeface="+mn-cs"/>
              </a:rPr>
              <a:t>处理器为了提高处理速度，不直接和内存进行通讯，而是先将系统内存的数据读到内部缓存（</a:t>
            </a:r>
            <a:r>
              <a:rPr lang="en-US" altLang="zh-CN" sz="1200" b="0" i="0" kern="1200">
                <a:solidFill>
                  <a:schemeClr val="tx1"/>
                </a:solidFill>
                <a:effectLst/>
                <a:latin typeface="Arial" pitchFamily="34" charset="0"/>
                <a:ea typeface="+mn-ea"/>
                <a:cs typeface="+mn-cs"/>
              </a:rPr>
              <a:t>L1,L2</a:t>
            </a:r>
            <a:r>
              <a:rPr lang="zh-CN" altLang="en-US" sz="1200" b="0" i="0" kern="1200">
                <a:solidFill>
                  <a:schemeClr val="tx1"/>
                </a:solidFill>
                <a:effectLst/>
                <a:latin typeface="Arial" pitchFamily="34" charset="0"/>
                <a:ea typeface="+mn-ea"/>
                <a:cs typeface="+mn-cs"/>
              </a:rPr>
              <a:t>或其他）后再进行操作，但操作完之后不知道何时会写到内存，如果对声明了</a:t>
            </a:r>
            <a:r>
              <a:rPr lang="en-US" altLang="zh-CN" sz="1200" b="0" i="0" kern="1200">
                <a:solidFill>
                  <a:schemeClr val="tx1"/>
                </a:solidFill>
                <a:effectLst/>
                <a:latin typeface="Arial" pitchFamily="34" charset="0"/>
                <a:ea typeface="+mn-ea"/>
                <a:cs typeface="+mn-cs"/>
              </a:rPr>
              <a:t>Volatile</a:t>
            </a:r>
            <a:r>
              <a:rPr lang="zh-CN" altLang="en-US" sz="1200" b="0" i="0" kern="1200">
                <a:solidFill>
                  <a:schemeClr val="tx1"/>
                </a:solidFill>
                <a:effectLst/>
                <a:latin typeface="Arial" pitchFamily="34" charset="0"/>
                <a:ea typeface="+mn-ea"/>
                <a:cs typeface="+mn-cs"/>
              </a:rPr>
              <a:t>变量进行写操作，</a:t>
            </a:r>
            <a:r>
              <a:rPr lang="en-US" altLang="zh-CN" sz="1200" b="0" i="0" kern="1200">
                <a:solidFill>
                  <a:schemeClr val="tx1"/>
                </a:solidFill>
                <a:effectLst/>
                <a:latin typeface="Arial" pitchFamily="34" charset="0"/>
                <a:ea typeface="+mn-ea"/>
                <a:cs typeface="+mn-cs"/>
              </a:rPr>
              <a:t>JVM</a:t>
            </a:r>
            <a:r>
              <a:rPr lang="zh-CN" altLang="en-US" sz="1200" b="0" i="0" kern="1200">
                <a:solidFill>
                  <a:schemeClr val="tx1"/>
                </a:solidFill>
                <a:effectLst/>
                <a:latin typeface="Arial" pitchFamily="34" charset="0"/>
                <a:ea typeface="+mn-ea"/>
                <a:cs typeface="+mn-cs"/>
              </a:rPr>
              <a:t>就会向处理器发送一条</a:t>
            </a:r>
            <a:r>
              <a:rPr lang="en-US" altLang="zh-CN" sz="1200" b="0" i="0" kern="1200">
                <a:solidFill>
                  <a:schemeClr val="tx1"/>
                </a:solidFill>
                <a:effectLst/>
                <a:latin typeface="Arial" pitchFamily="34" charset="0"/>
                <a:ea typeface="+mn-ea"/>
                <a:cs typeface="+mn-cs"/>
              </a:rPr>
              <a:t>Lock</a:t>
            </a:r>
            <a:r>
              <a:rPr lang="zh-CN" altLang="en-US" sz="1200" b="0" i="0" kern="1200">
                <a:solidFill>
                  <a:schemeClr val="tx1"/>
                </a:solidFill>
                <a:effectLst/>
                <a:latin typeface="Arial" pitchFamily="34" charset="0"/>
                <a:ea typeface="+mn-ea"/>
                <a:cs typeface="+mn-cs"/>
              </a:rPr>
              <a:t>前缀的指令，将这个变量所在缓存行的数据写回到系统内存。但是就算写回到内存，如果其他处理器缓存的值还是旧的，再执行计算操作就会有问题，所以在多处理器下，为了保证各个处理器的缓存是一致的，就会实现缓存一致性协议，每个处理器通过嗅探在总线上传播的数据来检查自己缓存的值是不是过期了，当处理器发现自己缓存行对应的内存地址被修改，就会将当前处理器的缓存行设置成无效状态，当处理器要对这个数据进行修改操作的时候，会强制重新从系统内存里把数据读到处理器缓存里。</a:t>
            </a:r>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20</a:t>
            </a:fld>
            <a:endParaRPr lang="en-US" altLang="zh-CN"/>
          </a:p>
        </p:txBody>
      </p:sp>
    </p:spTree>
    <p:extLst>
      <p:ext uri="{BB962C8B-B14F-4D97-AF65-F5344CB8AC3E}">
        <p14:creationId xmlns:p14="http://schemas.microsoft.com/office/powerpoint/2010/main" val="130673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sz="1200" b="0" i="0" kern="1200">
                <a:solidFill>
                  <a:schemeClr val="tx1"/>
                </a:solidFill>
                <a:effectLst/>
                <a:latin typeface="Arial" pitchFamily="34" charset="0"/>
                <a:ea typeface="+mn-ea"/>
                <a:cs typeface="+mn-cs"/>
              </a:rPr>
              <a:t>有</a:t>
            </a:r>
            <a:r>
              <a:rPr lang="en-US" altLang="zh-CN" sz="1200" b="0" i="0" kern="1200">
                <a:solidFill>
                  <a:schemeClr val="tx1"/>
                </a:solidFill>
                <a:effectLst/>
                <a:latin typeface="Arial" pitchFamily="34" charset="0"/>
                <a:ea typeface="+mn-ea"/>
                <a:cs typeface="+mn-cs"/>
              </a:rPr>
              <a:t>volatile</a:t>
            </a:r>
            <a:r>
              <a:rPr lang="zh-CN" altLang="en-US" sz="1200" b="0" i="0" kern="1200">
                <a:solidFill>
                  <a:schemeClr val="tx1"/>
                </a:solidFill>
                <a:effectLst/>
                <a:latin typeface="Arial" pitchFamily="34" charset="0"/>
                <a:ea typeface="+mn-ea"/>
                <a:cs typeface="+mn-cs"/>
              </a:rPr>
              <a:t>变量修饰的共享将当前处理器缓存行的会写回到系统内存。</a:t>
            </a:r>
          </a:p>
          <a:p>
            <a:r>
              <a:rPr lang="zh-CN" altLang="en-US" sz="1200" b="0" i="0" kern="1200">
                <a:solidFill>
                  <a:schemeClr val="tx1"/>
                </a:solidFill>
                <a:effectLst/>
                <a:latin typeface="Arial" pitchFamily="34" charset="0"/>
                <a:ea typeface="+mn-ea"/>
                <a:cs typeface="+mn-cs"/>
              </a:rPr>
              <a:t>数据变量进行写操作的时候会多第二行汇编代码，通过查</a:t>
            </a:r>
            <a:r>
              <a:rPr lang="en-US" altLang="zh-CN" sz="1200" b="0" i="0" kern="1200">
                <a:solidFill>
                  <a:schemeClr val="tx1"/>
                </a:solidFill>
                <a:effectLst/>
                <a:latin typeface="Arial" pitchFamily="34" charset="0"/>
                <a:ea typeface="+mn-ea"/>
                <a:cs typeface="+mn-cs"/>
              </a:rPr>
              <a:t>IA-32</a:t>
            </a:r>
            <a:r>
              <a:rPr lang="zh-CN" altLang="en-US" sz="1200" b="0" i="0" kern="1200">
                <a:solidFill>
                  <a:schemeClr val="tx1"/>
                </a:solidFill>
                <a:effectLst/>
                <a:latin typeface="Arial" pitchFamily="34" charset="0"/>
                <a:ea typeface="+mn-ea"/>
                <a:cs typeface="+mn-cs"/>
              </a:rPr>
              <a:t>架构软件开发者手册可知，</a:t>
            </a:r>
            <a:r>
              <a:rPr lang="en-US" altLang="zh-CN" sz="1200" b="0" i="0" kern="1200">
                <a:solidFill>
                  <a:schemeClr val="tx1"/>
                </a:solidFill>
                <a:effectLst/>
                <a:latin typeface="Arial" pitchFamily="34" charset="0"/>
                <a:ea typeface="+mn-ea"/>
                <a:cs typeface="+mn-cs"/>
              </a:rPr>
              <a:t>lock</a:t>
            </a:r>
            <a:r>
              <a:rPr lang="zh-CN" altLang="en-US" sz="1200" b="0" i="0" kern="1200">
                <a:solidFill>
                  <a:schemeClr val="tx1"/>
                </a:solidFill>
                <a:effectLst/>
                <a:latin typeface="Arial" pitchFamily="34" charset="0"/>
                <a:ea typeface="+mn-ea"/>
                <a:cs typeface="+mn-cs"/>
              </a:rPr>
              <a:t>前缀的指令在多核处理器下会引发了两件事情。</a:t>
            </a:r>
          </a:p>
          <a:p>
            <a:r>
              <a:rPr lang="zh-CN" altLang="en-US" sz="1200" b="0" i="0" kern="1200">
                <a:solidFill>
                  <a:schemeClr val="tx1"/>
                </a:solidFill>
                <a:effectLst/>
                <a:latin typeface="Arial" pitchFamily="34" charset="0"/>
                <a:ea typeface="+mn-ea"/>
                <a:cs typeface="+mn-cs"/>
              </a:rPr>
              <a:t>这个写回内存的操作会引起在其他</a:t>
            </a:r>
            <a:r>
              <a:rPr lang="en-US" altLang="zh-CN" sz="1200" b="0" i="0" kern="1200">
                <a:solidFill>
                  <a:schemeClr val="tx1"/>
                </a:solidFill>
                <a:effectLst/>
                <a:latin typeface="Arial" pitchFamily="34" charset="0"/>
                <a:ea typeface="+mn-ea"/>
                <a:cs typeface="+mn-cs"/>
              </a:rPr>
              <a:t>CPU</a:t>
            </a:r>
            <a:r>
              <a:rPr lang="zh-CN" altLang="en-US" sz="1200" b="0" i="0" kern="1200">
                <a:solidFill>
                  <a:schemeClr val="tx1"/>
                </a:solidFill>
                <a:effectLst/>
                <a:latin typeface="Arial" pitchFamily="34" charset="0"/>
                <a:ea typeface="+mn-ea"/>
                <a:cs typeface="+mn-cs"/>
              </a:rPr>
              <a:t>里缓存了该内存地址的数据无效。</a:t>
            </a:r>
          </a:p>
          <a:p>
            <a:r>
              <a:rPr lang="zh-CN" altLang="en-US" sz="1200" b="0" i="0" kern="1200">
                <a:solidFill>
                  <a:schemeClr val="tx1"/>
                </a:solidFill>
                <a:effectLst/>
                <a:latin typeface="Arial" pitchFamily="34" charset="0"/>
                <a:ea typeface="+mn-ea"/>
                <a:cs typeface="+mn-cs"/>
              </a:rPr>
              <a:t>处理器为了提高处理速度，不直接和内存进行通讯，而是先将系统内存的数据读到内部缓存（</a:t>
            </a:r>
            <a:r>
              <a:rPr lang="en-US" altLang="zh-CN" sz="1200" b="0" i="0" kern="1200">
                <a:solidFill>
                  <a:schemeClr val="tx1"/>
                </a:solidFill>
                <a:effectLst/>
                <a:latin typeface="Arial" pitchFamily="34" charset="0"/>
                <a:ea typeface="+mn-ea"/>
                <a:cs typeface="+mn-cs"/>
              </a:rPr>
              <a:t>L1,L2</a:t>
            </a:r>
            <a:r>
              <a:rPr lang="zh-CN" altLang="en-US" sz="1200" b="0" i="0" kern="1200">
                <a:solidFill>
                  <a:schemeClr val="tx1"/>
                </a:solidFill>
                <a:effectLst/>
                <a:latin typeface="Arial" pitchFamily="34" charset="0"/>
                <a:ea typeface="+mn-ea"/>
                <a:cs typeface="+mn-cs"/>
              </a:rPr>
              <a:t>或其他）后再进行操作，但操作完之后不知道何时会写到内存，如果对声明了</a:t>
            </a:r>
            <a:r>
              <a:rPr lang="en-US" altLang="zh-CN" sz="1200" b="0" i="0" kern="1200">
                <a:solidFill>
                  <a:schemeClr val="tx1"/>
                </a:solidFill>
                <a:effectLst/>
                <a:latin typeface="Arial" pitchFamily="34" charset="0"/>
                <a:ea typeface="+mn-ea"/>
                <a:cs typeface="+mn-cs"/>
              </a:rPr>
              <a:t>Volatile</a:t>
            </a:r>
            <a:r>
              <a:rPr lang="zh-CN" altLang="en-US" sz="1200" b="0" i="0" kern="1200">
                <a:solidFill>
                  <a:schemeClr val="tx1"/>
                </a:solidFill>
                <a:effectLst/>
                <a:latin typeface="Arial" pitchFamily="34" charset="0"/>
                <a:ea typeface="+mn-ea"/>
                <a:cs typeface="+mn-cs"/>
              </a:rPr>
              <a:t>变量进行写操作，</a:t>
            </a:r>
            <a:r>
              <a:rPr lang="en-US" altLang="zh-CN" sz="1200" b="0" i="0" kern="1200">
                <a:solidFill>
                  <a:schemeClr val="tx1"/>
                </a:solidFill>
                <a:effectLst/>
                <a:latin typeface="Arial" pitchFamily="34" charset="0"/>
                <a:ea typeface="+mn-ea"/>
                <a:cs typeface="+mn-cs"/>
              </a:rPr>
              <a:t>JVM</a:t>
            </a:r>
            <a:r>
              <a:rPr lang="zh-CN" altLang="en-US" sz="1200" b="0" i="0" kern="1200">
                <a:solidFill>
                  <a:schemeClr val="tx1"/>
                </a:solidFill>
                <a:effectLst/>
                <a:latin typeface="Arial" pitchFamily="34" charset="0"/>
                <a:ea typeface="+mn-ea"/>
                <a:cs typeface="+mn-cs"/>
              </a:rPr>
              <a:t>就会向处理器发送一条</a:t>
            </a:r>
            <a:r>
              <a:rPr lang="en-US" altLang="zh-CN" sz="1200" b="0" i="0" kern="1200">
                <a:solidFill>
                  <a:schemeClr val="tx1"/>
                </a:solidFill>
                <a:effectLst/>
                <a:latin typeface="Arial" pitchFamily="34" charset="0"/>
                <a:ea typeface="+mn-ea"/>
                <a:cs typeface="+mn-cs"/>
              </a:rPr>
              <a:t>Lock</a:t>
            </a:r>
            <a:r>
              <a:rPr lang="zh-CN" altLang="en-US" sz="1200" b="0" i="0" kern="1200">
                <a:solidFill>
                  <a:schemeClr val="tx1"/>
                </a:solidFill>
                <a:effectLst/>
                <a:latin typeface="Arial" pitchFamily="34" charset="0"/>
                <a:ea typeface="+mn-ea"/>
                <a:cs typeface="+mn-cs"/>
              </a:rPr>
              <a:t>前缀的指令，将这个变量所在缓存行的数据写回到系统内存。但是就算写回到内存，如果其他处理器缓存的值还是旧的，再执行计算操作就会有问题，所以在多处理器下，为了保证各个处理器的缓存是一致的，就会实现缓存一致性协议，每个处理器通过嗅探在总线上传播的数据来检查自己缓存的值是不是过期了，当处理器发现自己缓存行对应的内存地址被修改，就会将当前处理器的缓存行设置成无效状态，当处理器要对这个数据进行修改操作的时候，会强制重新从系统内存里把数据读到处理器缓存里。</a:t>
            </a:r>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21</a:t>
            </a:fld>
            <a:endParaRPr lang="en-US" altLang="zh-CN"/>
          </a:p>
        </p:txBody>
      </p:sp>
    </p:spTree>
    <p:extLst>
      <p:ext uri="{BB962C8B-B14F-4D97-AF65-F5344CB8AC3E}">
        <p14:creationId xmlns:p14="http://schemas.microsoft.com/office/powerpoint/2010/main" val="102182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a:t>http://calvin1978.blogcn.com/articles/java-threadpool.html</a:t>
            </a:r>
            <a:endParaRPr kumimoji="1" lang="zh-CN" altLang="en-US"/>
          </a:p>
          <a:p>
            <a:r>
              <a:rPr lang="en-US" altLang="zh-CN"/>
              <a:t>corePoolSize</a:t>
            </a:r>
            <a:r>
              <a:rPr lang="zh-CN" altLang="en-US"/>
              <a:t>（线程池的基本大小）</a:t>
            </a:r>
          </a:p>
          <a:p>
            <a:r>
              <a:rPr lang="zh-CN" altLang="en-US"/>
              <a:t>：当提交一个任务到线程池时，线程池会创建一个线程来执行任务，即使其他空闲的基本线程能够执行新任务也会创建线程，等到需要执行的任务数大于线程池基本大小时就不再创建。如果调用了线程池的</a:t>
            </a:r>
            <a:r>
              <a:rPr lang="en-US" altLang="zh-CN"/>
              <a:t>prestartAllCoreThreads</a:t>
            </a:r>
            <a:r>
              <a:rPr lang="zh-CN" altLang="en-US"/>
              <a:t>方法，线程池会提前创建并启动所有基本线程。</a:t>
            </a:r>
          </a:p>
          <a:p>
            <a:r>
              <a:rPr lang="en-US" altLang="zh-CN" sz="1200"/>
              <a:t>workQueue</a:t>
            </a:r>
            <a:r>
              <a:rPr lang="zh-CN" altLang="en-US"/>
              <a:t>（任务队列）：用于保存等待执行的任务的阻塞队列。 可以选择以下几个阻塞队列。</a:t>
            </a:r>
          </a:p>
          <a:p>
            <a:pPr lvl="1"/>
            <a:r>
              <a:rPr lang="en-US" altLang="zh-CN"/>
              <a:t>ArrayBlockingQueue</a:t>
            </a:r>
            <a:r>
              <a:rPr lang="zh-CN" altLang="en-US"/>
              <a:t>：是一个基于数组结构的有界阻塞队列，此队列按 </a:t>
            </a:r>
            <a:r>
              <a:rPr lang="en-US" altLang="zh-CN"/>
              <a:t>FIFO</a:t>
            </a:r>
            <a:r>
              <a:rPr lang="zh-CN" altLang="en-US"/>
              <a:t>（先进先出）原则对元素进行排序。</a:t>
            </a:r>
          </a:p>
          <a:p>
            <a:pPr lvl="1"/>
            <a:r>
              <a:rPr lang="en-US" altLang="zh-CN"/>
              <a:t>LinkedBlockingQueue</a:t>
            </a:r>
            <a:r>
              <a:rPr lang="zh-CN" altLang="en-US"/>
              <a:t>：一个基于链表结构的阻塞队列，此队列按</a:t>
            </a:r>
            <a:r>
              <a:rPr lang="en-US" altLang="zh-CN"/>
              <a:t>FIFO </a:t>
            </a:r>
            <a:r>
              <a:rPr lang="zh-CN" altLang="en-US"/>
              <a:t>（先进先出） 排序元素，吞吐量通常要高于</a:t>
            </a:r>
            <a:r>
              <a:rPr lang="en-US" altLang="zh-CN"/>
              <a:t>ArrayBlockingQueue</a:t>
            </a:r>
            <a:r>
              <a:rPr lang="zh-CN" altLang="en-US"/>
              <a:t>。静态工厂方法</a:t>
            </a:r>
            <a:r>
              <a:rPr lang="en-US" altLang="zh-CN"/>
              <a:t>Executors.newFixedThreadPool()</a:t>
            </a:r>
            <a:r>
              <a:rPr lang="zh-CN" altLang="en-US"/>
              <a:t>使用了这个队列。</a:t>
            </a:r>
          </a:p>
          <a:p>
            <a:pPr lvl="1"/>
            <a:r>
              <a:rPr lang="en-US" altLang="zh-CN"/>
              <a:t>SynchronousQueue</a:t>
            </a:r>
            <a:r>
              <a:rPr lang="zh-CN" altLang="en-US"/>
              <a:t>：一个不存储元素的阻塞队列。每个插入操作必须等到另一个线程调用移除操作，否则插入操作一直处于阻塞状态，吞吐量通常要高于</a:t>
            </a:r>
            <a:r>
              <a:rPr lang="en-US" altLang="zh-CN"/>
              <a:t>LinkedBlockingQueue</a:t>
            </a:r>
            <a:r>
              <a:rPr lang="zh-CN" altLang="en-US"/>
              <a:t>，静态工厂方法</a:t>
            </a:r>
            <a:r>
              <a:rPr lang="en-US" altLang="zh-CN"/>
              <a:t>Executors.newCachedThreadPool</a:t>
            </a:r>
            <a:r>
              <a:rPr lang="zh-CN" altLang="en-US"/>
              <a:t>使用了这个队列。</a:t>
            </a:r>
          </a:p>
          <a:p>
            <a:pPr lvl="1"/>
            <a:r>
              <a:rPr lang="en-US" altLang="zh-CN"/>
              <a:t>PriorityBlockingQueue</a:t>
            </a:r>
            <a:r>
              <a:rPr lang="zh-CN" altLang="en-US"/>
              <a:t>：一个具有优先级的无限阻塞队列。</a:t>
            </a:r>
          </a:p>
          <a:p>
            <a:r>
              <a:rPr lang="en-US" altLang="zh-CN" sz="1200"/>
              <a:t>maximumPoolSize</a:t>
            </a:r>
            <a:r>
              <a:rPr lang="zh-CN" altLang="en-US"/>
              <a:t>（线程池最大大小）：线程池允许创建的最大线程数。如果队列满了，并且已创建的线程数小于最大线程数，则线程池会再创建新的线程执行任务。值得注意的是如果使用了无界的任务队列这个参数就没什么效果。</a:t>
            </a:r>
          </a:p>
          <a:p>
            <a:r>
              <a:rPr lang="en-US" altLang="zh-CN"/>
              <a:t>ThreadFactory</a:t>
            </a:r>
            <a:r>
              <a:rPr lang="zh-CN" altLang="en-US"/>
              <a:t>：用于设置创建线程的工厂，可以通过线程工厂给每个创建出来的线程设置更有意义的名字。</a:t>
            </a:r>
          </a:p>
          <a:p>
            <a:r>
              <a:rPr lang="en-US" altLang="zh-CN"/>
              <a:t>RejectedExecutionHandler</a:t>
            </a:r>
            <a:r>
              <a:rPr lang="zh-CN" altLang="en-US"/>
              <a:t>（饱和策略）：当队列和线程池都满了，说明线程池处于饱和状态，那么必须采取一种策略处理提交的新任务。这个策略默认情况下是</a:t>
            </a:r>
            <a:r>
              <a:rPr lang="en-US" altLang="zh-CN"/>
              <a:t>AbortPolicy</a:t>
            </a:r>
            <a:r>
              <a:rPr lang="zh-CN" altLang="en-US"/>
              <a:t>，表示无法处理新任务时抛出异常。以下是</a:t>
            </a:r>
            <a:r>
              <a:rPr lang="en-US" altLang="zh-CN"/>
              <a:t>JDK1.5</a:t>
            </a:r>
            <a:r>
              <a:rPr lang="zh-CN" altLang="en-US"/>
              <a:t>提供的四种策略。</a:t>
            </a:r>
          </a:p>
          <a:p>
            <a:pPr lvl="1"/>
            <a:r>
              <a:rPr lang="en-US" altLang="zh-CN"/>
              <a:t>AbortPolicy</a:t>
            </a:r>
            <a:r>
              <a:rPr lang="zh-CN" altLang="en-US"/>
              <a:t>：直接抛出异常。</a:t>
            </a:r>
          </a:p>
          <a:p>
            <a:pPr lvl="1"/>
            <a:r>
              <a:rPr lang="en-US" altLang="zh-CN"/>
              <a:t>CallerRunsPolicy</a:t>
            </a:r>
            <a:r>
              <a:rPr lang="zh-CN" altLang="en-US"/>
              <a:t>：只用调用者所在线程来运行任务。</a:t>
            </a:r>
          </a:p>
          <a:p>
            <a:pPr lvl="1"/>
            <a:r>
              <a:rPr lang="en-US" altLang="zh-CN"/>
              <a:t>DiscardOldestPolicy</a:t>
            </a:r>
            <a:r>
              <a:rPr lang="zh-CN" altLang="en-US"/>
              <a:t>：丢弃队列里最近的一个任务，并执行当前任务。</a:t>
            </a:r>
          </a:p>
          <a:p>
            <a:pPr lvl="1"/>
            <a:r>
              <a:rPr lang="en-US" altLang="zh-CN"/>
              <a:t>DiscardPolicy</a:t>
            </a:r>
            <a:r>
              <a:rPr lang="zh-CN" altLang="en-US"/>
              <a:t>：不处理，丢弃掉。</a:t>
            </a:r>
          </a:p>
          <a:p>
            <a:pPr lvl="1"/>
            <a:r>
              <a:rPr lang="zh-CN" altLang="en-US"/>
              <a:t>当然也可以根据应用场景需要来实现</a:t>
            </a:r>
            <a:r>
              <a:rPr lang="en-US" altLang="zh-CN"/>
              <a:t>RejectedExecutionHandler</a:t>
            </a:r>
            <a:r>
              <a:rPr lang="zh-CN" altLang="en-US"/>
              <a:t>接口自定义策略。如记录日志或持久化不能处理的任务。</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a:t>keepAliveTime</a:t>
            </a:r>
            <a:r>
              <a:rPr lang="zh-CN" altLang="en-US"/>
              <a:t>（线程活动保持时间）：线程池的工</a:t>
            </a:r>
            <a:r>
              <a:rPr lang="en-US" altLang="zh-CN"/>
              <a:t>TimeUnit</a:t>
            </a:r>
            <a:r>
              <a:rPr lang="zh-CN" altLang="en-US"/>
              <a:t>（线程活动保持时间的单位）：可选的单位有天（</a:t>
            </a:r>
            <a:r>
              <a:rPr lang="en-US" altLang="zh-CN"/>
              <a:t>DAYS</a:t>
            </a:r>
            <a:r>
              <a:rPr lang="zh-CN" altLang="en-US"/>
              <a:t>），小时（</a:t>
            </a:r>
            <a:r>
              <a:rPr lang="en-US" altLang="zh-CN"/>
              <a:t>HOURS</a:t>
            </a:r>
            <a:r>
              <a:rPr lang="zh-CN" altLang="en-US"/>
              <a:t>），分钟（</a:t>
            </a:r>
            <a:r>
              <a:rPr lang="en-US" altLang="zh-CN"/>
              <a:t>MINUTES</a:t>
            </a:r>
            <a:r>
              <a:rPr lang="zh-CN" altLang="en-US"/>
              <a:t>），毫秒</a:t>
            </a:r>
            <a:r>
              <a:rPr lang="en-US" altLang="zh-CN"/>
              <a:t>(MILLISECONDS)</a:t>
            </a:r>
            <a:r>
              <a:rPr lang="zh-CN" altLang="en-US"/>
              <a:t>，微秒</a:t>
            </a:r>
            <a:r>
              <a:rPr lang="en-US" altLang="zh-CN"/>
              <a:t>(MICROSECONDS, </a:t>
            </a:r>
            <a:r>
              <a:rPr lang="zh-CN" altLang="en-US"/>
              <a:t>千分之一毫秒</a:t>
            </a:r>
            <a:r>
              <a:rPr lang="en-US" altLang="zh-CN"/>
              <a:t>)</a:t>
            </a:r>
            <a:r>
              <a:rPr lang="zh-CN" altLang="en-US"/>
              <a:t>和毫微秒</a:t>
            </a:r>
            <a:r>
              <a:rPr lang="en-US" altLang="zh-CN"/>
              <a:t>(NANOSECONDS, </a:t>
            </a:r>
            <a:r>
              <a:rPr lang="zh-CN" altLang="en-US"/>
              <a:t>千分之一微秒</a:t>
            </a:r>
            <a:r>
              <a:rPr lang="en-US" altLang="zh-CN"/>
              <a:t>)</a:t>
            </a:r>
            <a:r>
              <a:rPr lang="zh-CN" altLang="en-US"/>
              <a:t>。</a:t>
            </a:r>
          </a:p>
          <a:p>
            <a:r>
              <a:rPr lang="zh-CN" altLang="en-US"/>
              <a:t>作线程空闲后，保持存活的时间。所以如果任务很多，并且每个任务执行的时间比较短，可以调大这个时间，提高线程的利用率。</a:t>
            </a:r>
          </a:p>
          <a:p>
            <a:endParaRPr kumimoji="1" lang="zh-CN" altLang="en-US"/>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29</a:t>
            </a:fld>
            <a:endParaRPr lang="en-US" altLang="zh-CN"/>
          </a:p>
        </p:txBody>
      </p:sp>
    </p:spTree>
    <p:extLst>
      <p:ext uri="{BB962C8B-B14F-4D97-AF65-F5344CB8AC3E}">
        <p14:creationId xmlns:p14="http://schemas.microsoft.com/office/powerpoint/2010/main" val="109573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a:t>http://calvin1978.blogcn.com/articles/java-threadpool.html</a:t>
            </a:r>
            <a:endParaRPr kumimoji="1" lang="zh-CN" altLang="en-US"/>
          </a:p>
          <a:p>
            <a:r>
              <a:rPr lang="zh-CN" altLang="en-US" sz="1200" b="0" i="0" u="none" strike="noStrike" kern="1200">
                <a:solidFill>
                  <a:schemeClr val="tx1"/>
                </a:solidFill>
                <a:effectLst/>
                <a:latin typeface="Arial" pitchFamily="34" charset="0"/>
                <a:ea typeface="+mn-ea"/>
                <a:cs typeface="+mn-cs"/>
              </a:rPr>
              <a:t>要想合理的配置线程池，就必须首先分析任务特性，可以从以下几个角度来进行分析：</a:t>
            </a:r>
          </a:p>
          <a:p>
            <a:r>
              <a:rPr lang="zh-CN" altLang="en-US" sz="1200" b="0" i="0" u="none" strike="noStrike" kern="1200">
                <a:solidFill>
                  <a:schemeClr val="tx1"/>
                </a:solidFill>
                <a:effectLst/>
                <a:latin typeface="Arial" pitchFamily="34" charset="0"/>
                <a:ea typeface="+mn-ea"/>
                <a:cs typeface="+mn-cs"/>
              </a:rPr>
              <a:t>任务的性质：</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密集型任务，</a:t>
            </a:r>
            <a:r>
              <a:rPr lang="en-US" altLang="zh-CN" sz="1200" b="0" i="0" u="none" strike="noStrike" kern="1200">
                <a:solidFill>
                  <a:schemeClr val="tx1"/>
                </a:solidFill>
                <a:effectLst/>
                <a:latin typeface="Arial" pitchFamily="34" charset="0"/>
                <a:ea typeface="+mn-ea"/>
                <a:cs typeface="+mn-cs"/>
              </a:rPr>
              <a:t>IO</a:t>
            </a:r>
            <a:r>
              <a:rPr lang="zh-CN" altLang="en-US" sz="1200" b="0" i="0" u="none" strike="noStrike" kern="1200">
                <a:solidFill>
                  <a:schemeClr val="tx1"/>
                </a:solidFill>
                <a:effectLst/>
                <a:latin typeface="Arial" pitchFamily="34" charset="0"/>
                <a:ea typeface="+mn-ea"/>
                <a:cs typeface="+mn-cs"/>
              </a:rPr>
              <a:t>密集型任务和混合型任务。</a:t>
            </a:r>
          </a:p>
          <a:p>
            <a:r>
              <a:rPr lang="zh-CN" altLang="en-US" sz="1200" b="0" i="0" u="none" strike="noStrike" kern="1200">
                <a:solidFill>
                  <a:schemeClr val="tx1"/>
                </a:solidFill>
                <a:effectLst/>
                <a:latin typeface="Arial" pitchFamily="34" charset="0"/>
                <a:ea typeface="+mn-ea"/>
                <a:cs typeface="+mn-cs"/>
              </a:rPr>
              <a:t>任务的优先级：高，中和低。</a:t>
            </a:r>
          </a:p>
          <a:p>
            <a:r>
              <a:rPr lang="zh-CN" altLang="en-US" sz="1200" b="0" i="0" u="none" strike="noStrike" kern="1200">
                <a:solidFill>
                  <a:schemeClr val="tx1"/>
                </a:solidFill>
                <a:effectLst/>
                <a:latin typeface="Arial" pitchFamily="34" charset="0"/>
                <a:ea typeface="+mn-ea"/>
                <a:cs typeface="+mn-cs"/>
              </a:rPr>
              <a:t>任务的执行时间：长，中和短。</a:t>
            </a:r>
          </a:p>
          <a:p>
            <a:r>
              <a:rPr lang="zh-CN" altLang="en-US" sz="1200" b="0" i="0" u="none" strike="noStrike" kern="1200">
                <a:solidFill>
                  <a:schemeClr val="tx1"/>
                </a:solidFill>
                <a:effectLst/>
                <a:latin typeface="Arial" pitchFamily="34" charset="0"/>
                <a:ea typeface="+mn-ea"/>
                <a:cs typeface="+mn-cs"/>
              </a:rPr>
              <a:t>任务的依赖性：是否依赖其他系统资源，如数据库连接。</a:t>
            </a:r>
          </a:p>
          <a:p>
            <a:r>
              <a:rPr lang="zh-CN" altLang="en-US" sz="1200" b="0" i="0" u="none" strike="noStrike" kern="1200">
                <a:solidFill>
                  <a:schemeClr val="tx1"/>
                </a:solidFill>
                <a:effectLst/>
                <a:latin typeface="Arial" pitchFamily="34" charset="0"/>
                <a:ea typeface="+mn-ea"/>
                <a:cs typeface="+mn-cs"/>
              </a:rPr>
              <a:t>任务性质不同的任务可以用不同规模的线程池分开处理。</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密集型任务配置尽可能小的线程，如配置</a:t>
            </a:r>
            <a:r>
              <a:rPr lang="en-US" altLang="zh-CN" sz="1200" b="0" i="0" u="none" strike="noStrike" kern="1200">
                <a:solidFill>
                  <a:schemeClr val="tx1"/>
                </a:solidFill>
                <a:effectLst/>
                <a:latin typeface="Arial" pitchFamily="34" charset="0"/>
                <a:ea typeface="+mn-ea"/>
                <a:cs typeface="+mn-cs"/>
              </a:rPr>
              <a:t>Ncpu+1</a:t>
            </a:r>
            <a:r>
              <a:rPr lang="zh-CN" altLang="en-US" sz="1200" b="0" i="0" u="none" strike="noStrike" kern="1200">
                <a:solidFill>
                  <a:schemeClr val="tx1"/>
                </a:solidFill>
                <a:effectLst/>
                <a:latin typeface="Arial" pitchFamily="34" charset="0"/>
                <a:ea typeface="+mn-ea"/>
                <a:cs typeface="+mn-cs"/>
              </a:rPr>
              <a:t>个线程的线程池。</a:t>
            </a:r>
            <a:r>
              <a:rPr lang="en-US" altLang="zh-CN" sz="1200" b="0" i="0" u="none" strike="noStrike" kern="1200">
                <a:solidFill>
                  <a:schemeClr val="tx1"/>
                </a:solidFill>
                <a:effectLst/>
                <a:latin typeface="Arial" pitchFamily="34" charset="0"/>
                <a:ea typeface="+mn-ea"/>
                <a:cs typeface="+mn-cs"/>
              </a:rPr>
              <a:t>IO</a:t>
            </a:r>
            <a:r>
              <a:rPr lang="zh-CN" altLang="en-US" sz="1200" b="0" i="0" u="none" strike="noStrike" kern="1200">
                <a:solidFill>
                  <a:schemeClr val="tx1"/>
                </a:solidFill>
                <a:effectLst/>
                <a:latin typeface="Arial" pitchFamily="34" charset="0"/>
                <a:ea typeface="+mn-ea"/>
                <a:cs typeface="+mn-cs"/>
              </a:rPr>
              <a:t>密集型任务则由于线程并不是一直在执行任务，则配置尽可能多的线程，如</a:t>
            </a:r>
            <a:r>
              <a:rPr lang="en-US" altLang="zh-CN" sz="1200" b="0" i="0" u="none" strike="noStrike" kern="1200">
                <a:solidFill>
                  <a:schemeClr val="tx1"/>
                </a:solidFill>
                <a:effectLst/>
                <a:latin typeface="Arial" pitchFamily="34" charset="0"/>
                <a:ea typeface="+mn-ea"/>
                <a:cs typeface="+mn-cs"/>
              </a:rPr>
              <a:t>2*Ncpu</a:t>
            </a:r>
            <a:r>
              <a:rPr lang="zh-CN" altLang="en-US" sz="1200" b="0" i="0" u="none" strike="noStrike" kern="1200">
                <a:solidFill>
                  <a:schemeClr val="tx1"/>
                </a:solidFill>
                <a:effectLst/>
                <a:latin typeface="Arial" pitchFamily="34" charset="0"/>
                <a:ea typeface="+mn-ea"/>
                <a:cs typeface="+mn-cs"/>
              </a:rPr>
              <a:t>。混合型的任务，如果可以拆分，则将其拆分成一个</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密集型任务和一个</a:t>
            </a:r>
            <a:r>
              <a:rPr lang="en-US" altLang="zh-CN" sz="1200" b="0" i="0" u="none" strike="noStrike" kern="1200">
                <a:solidFill>
                  <a:schemeClr val="tx1"/>
                </a:solidFill>
                <a:effectLst/>
                <a:latin typeface="Arial" pitchFamily="34" charset="0"/>
                <a:ea typeface="+mn-ea"/>
                <a:cs typeface="+mn-cs"/>
              </a:rPr>
              <a:t>IO</a:t>
            </a:r>
            <a:r>
              <a:rPr lang="zh-CN" altLang="en-US" sz="1200" b="0" i="0" u="none" strike="noStrike" kern="1200">
                <a:solidFill>
                  <a:schemeClr val="tx1"/>
                </a:solidFill>
                <a:effectLst/>
                <a:latin typeface="Arial" pitchFamily="34" charset="0"/>
                <a:ea typeface="+mn-ea"/>
                <a:cs typeface="+mn-cs"/>
              </a:rPr>
              <a:t>密集型任务，只要这两个任务执行的时间相差不是太大，那么分解后执行的吞吐率要高于串行执行的吞吐率，如果这两个任务执行时间相差太大，则没必要进行分解。我们可以通过</a:t>
            </a:r>
            <a:r>
              <a:rPr lang="en-US" altLang="zh-CN" sz="1200" b="0" i="0" u="none" strike="noStrike" kern="1200">
                <a:solidFill>
                  <a:schemeClr val="tx1"/>
                </a:solidFill>
                <a:effectLst/>
                <a:latin typeface="Arial" pitchFamily="34" charset="0"/>
                <a:ea typeface="+mn-ea"/>
                <a:cs typeface="+mn-cs"/>
              </a:rPr>
              <a:t>Runtime.getRuntime().availableProcessors()</a:t>
            </a:r>
            <a:r>
              <a:rPr lang="zh-CN" altLang="en-US" sz="1200" b="0" i="0" u="none" strike="noStrike" kern="1200">
                <a:solidFill>
                  <a:schemeClr val="tx1"/>
                </a:solidFill>
                <a:effectLst/>
                <a:latin typeface="Arial" pitchFamily="34" charset="0"/>
                <a:ea typeface="+mn-ea"/>
                <a:cs typeface="+mn-cs"/>
              </a:rPr>
              <a:t>方法获得当前设备的</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个数。</a:t>
            </a:r>
          </a:p>
          <a:p>
            <a:r>
              <a:rPr lang="zh-CN" altLang="en-US" sz="1200" b="0" i="0" u="none" strike="noStrike" kern="1200">
                <a:solidFill>
                  <a:schemeClr val="tx1"/>
                </a:solidFill>
                <a:effectLst/>
                <a:latin typeface="Arial" pitchFamily="34" charset="0"/>
                <a:ea typeface="+mn-ea"/>
                <a:cs typeface="+mn-cs"/>
              </a:rPr>
              <a:t>优先级不同的任务可以使用优先级队列</a:t>
            </a:r>
            <a:r>
              <a:rPr lang="en-US" altLang="zh-CN" sz="1200" b="0" i="0" u="none" strike="noStrike" kern="1200">
                <a:solidFill>
                  <a:schemeClr val="tx1"/>
                </a:solidFill>
                <a:effectLst/>
                <a:latin typeface="Arial" pitchFamily="34" charset="0"/>
                <a:ea typeface="+mn-ea"/>
                <a:cs typeface="+mn-cs"/>
              </a:rPr>
              <a:t>PriorityBlockingQueue</a:t>
            </a:r>
            <a:r>
              <a:rPr lang="zh-CN" altLang="en-US" sz="1200" b="0" i="0" u="none" strike="noStrike" kern="1200">
                <a:solidFill>
                  <a:schemeClr val="tx1"/>
                </a:solidFill>
                <a:effectLst/>
                <a:latin typeface="Arial" pitchFamily="34" charset="0"/>
                <a:ea typeface="+mn-ea"/>
                <a:cs typeface="+mn-cs"/>
              </a:rPr>
              <a:t>来处理。它可以让优先级高的任务先得到执行，需要注意的是如果一直有优先级高的任务提交到队列里，那么优先级低的任务可能永远不能执行。</a:t>
            </a:r>
          </a:p>
          <a:p>
            <a:r>
              <a:rPr lang="zh-CN" altLang="en-US" sz="1200" b="0" i="0" u="none" strike="noStrike" kern="1200">
                <a:solidFill>
                  <a:schemeClr val="tx1"/>
                </a:solidFill>
                <a:effectLst/>
                <a:latin typeface="Arial" pitchFamily="34" charset="0"/>
                <a:ea typeface="+mn-ea"/>
                <a:cs typeface="+mn-cs"/>
              </a:rPr>
              <a:t>执行时间不同的任务可以交给不同规模的线程池来处理，或者也可以使用优先级队列，让执行时间短的任务先执行。</a:t>
            </a:r>
          </a:p>
          <a:p>
            <a:r>
              <a:rPr lang="zh-CN" altLang="en-US" sz="1200" b="0" i="0" u="none" strike="noStrike" kern="1200">
                <a:solidFill>
                  <a:schemeClr val="tx1"/>
                </a:solidFill>
                <a:effectLst/>
                <a:latin typeface="Arial" pitchFamily="34" charset="0"/>
                <a:ea typeface="+mn-ea"/>
                <a:cs typeface="+mn-cs"/>
              </a:rPr>
              <a:t>依赖数据库连接池的任务，因为线程提交</a:t>
            </a:r>
            <a:r>
              <a:rPr lang="en-US" altLang="zh-CN" sz="1200" b="0" i="0" u="none" strike="noStrike" kern="1200">
                <a:solidFill>
                  <a:schemeClr val="tx1"/>
                </a:solidFill>
                <a:effectLst/>
                <a:latin typeface="Arial" pitchFamily="34" charset="0"/>
                <a:ea typeface="+mn-ea"/>
                <a:cs typeface="+mn-cs"/>
              </a:rPr>
              <a:t>SQL</a:t>
            </a:r>
            <a:r>
              <a:rPr lang="zh-CN" altLang="en-US" sz="1200" b="0" i="0" u="none" strike="noStrike" kern="1200">
                <a:solidFill>
                  <a:schemeClr val="tx1"/>
                </a:solidFill>
                <a:effectLst/>
                <a:latin typeface="Arial" pitchFamily="34" charset="0"/>
                <a:ea typeface="+mn-ea"/>
                <a:cs typeface="+mn-cs"/>
              </a:rPr>
              <a:t>后需要等待数据库返回结果，如果等待的时间越长</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空闲时间就越长，那么线程数应该设置越大，这样才能更好的利用</a:t>
            </a:r>
            <a:r>
              <a:rPr lang="en-US" altLang="zh-CN" sz="1200" b="0" i="0" u="none" strike="noStrike" kern="1200">
                <a:solidFill>
                  <a:schemeClr val="tx1"/>
                </a:solidFill>
                <a:effectLst/>
                <a:latin typeface="Arial" pitchFamily="34" charset="0"/>
                <a:ea typeface="+mn-ea"/>
                <a:cs typeface="+mn-cs"/>
              </a:rPr>
              <a:t>CPU</a:t>
            </a:r>
            <a:r>
              <a:rPr lang="zh-CN" altLang="en-US" sz="1200" b="0" i="0" u="none" strike="noStrike" kern="1200">
                <a:solidFill>
                  <a:schemeClr val="tx1"/>
                </a:solidFill>
                <a:effectLst/>
                <a:latin typeface="Arial" pitchFamily="34" charset="0"/>
                <a:ea typeface="+mn-ea"/>
                <a:cs typeface="+mn-cs"/>
              </a:rPr>
              <a:t>。</a:t>
            </a:r>
          </a:p>
          <a:p>
            <a:r>
              <a:rPr lang="zh-CN" altLang="en-US" sz="1200" b="0" i="0" u="none" strike="noStrike" kern="1200">
                <a:solidFill>
                  <a:schemeClr val="tx1"/>
                </a:solidFill>
                <a:effectLst/>
                <a:latin typeface="Arial" pitchFamily="34" charset="0"/>
                <a:ea typeface="+mn-ea"/>
                <a:cs typeface="+mn-cs"/>
              </a:rPr>
              <a:t>建议使用有界队列，有界队列能增加系统的稳定性和预警能力，可以根据需要设大一点，比如几千。有一次我们组使用的后台任务线程池的队列和线程池全满了，不断的抛出抛弃任务的异常，通过排查发现是数据库出现了问题，导致执行</a:t>
            </a:r>
            <a:r>
              <a:rPr lang="en-US" altLang="zh-CN" sz="1200" b="0" i="0" u="none" strike="noStrike" kern="1200">
                <a:solidFill>
                  <a:schemeClr val="tx1"/>
                </a:solidFill>
                <a:effectLst/>
                <a:latin typeface="Arial" pitchFamily="34" charset="0"/>
                <a:ea typeface="+mn-ea"/>
                <a:cs typeface="+mn-cs"/>
              </a:rPr>
              <a:t>SQL</a:t>
            </a:r>
            <a:r>
              <a:rPr lang="zh-CN" altLang="en-US" sz="1200" b="0" i="0" u="none" strike="noStrike" kern="1200">
                <a:solidFill>
                  <a:schemeClr val="tx1"/>
                </a:solidFill>
                <a:effectLst/>
                <a:latin typeface="Arial" pitchFamily="34" charset="0"/>
                <a:ea typeface="+mn-ea"/>
                <a:cs typeface="+mn-cs"/>
              </a:rPr>
              <a:t>变得非常缓慢，因为后台任务线程池里的任务全是需要向数据库查询和插入数据的，所以导致线程池里的工作线程全部阻塞住，任务积压在线程池里。如果当时我们设置成无界队列，线程池的队列就会越来越多，有可能会撑满内存，导致整个系统不可用，而不只是后台任务出现问题。当然我们的系统所有的任务是用的单独的服务器部署的，而我们使用不同规模的线程池跑不同类型的任务，但是出现这样问题时也会影响到其他任务</a:t>
            </a:r>
          </a:p>
          <a:p>
            <a:endParaRPr kumimoji="1" lang="zh-CN" altLang="en-US"/>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32</a:t>
            </a:fld>
            <a:endParaRPr lang="en-US" altLang="zh-CN"/>
          </a:p>
        </p:txBody>
      </p:sp>
    </p:spTree>
    <p:extLst>
      <p:ext uri="{BB962C8B-B14F-4D97-AF65-F5344CB8AC3E}">
        <p14:creationId xmlns:p14="http://schemas.microsoft.com/office/powerpoint/2010/main" val="1468798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5</a:t>
            </a:fld>
            <a:endParaRPr lang="en-US" altLang="zh-CN"/>
          </a:p>
        </p:txBody>
      </p:sp>
    </p:spTree>
    <p:extLst>
      <p:ext uri="{BB962C8B-B14F-4D97-AF65-F5344CB8AC3E}">
        <p14:creationId xmlns:p14="http://schemas.microsoft.com/office/powerpoint/2010/main" val="80894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的目标是成为一门平台无关性的语言，即</a:t>
            </a:r>
            <a:r>
              <a:rPr lang="en-US" altLang="zh-CN" sz="1200" b="0" i="0" kern="1200">
                <a:solidFill>
                  <a:schemeClr val="tx1"/>
                </a:solidFill>
                <a:effectLst/>
                <a:latin typeface="Arial" pitchFamily="34" charset="0"/>
                <a:ea typeface="+mn-ea"/>
                <a:cs typeface="+mn-cs"/>
              </a:rPr>
              <a:t>Write once, run anywhere. </a:t>
            </a:r>
            <a:r>
              <a:rPr lang="zh-CN" altLang="en-US" sz="1200" b="0" i="0" kern="1200">
                <a:solidFill>
                  <a:schemeClr val="tx1"/>
                </a:solidFill>
                <a:effectLst/>
                <a:latin typeface="Arial" pitchFamily="34" charset="0"/>
                <a:ea typeface="+mn-ea"/>
                <a:cs typeface="+mn-cs"/>
              </a:rPr>
              <a:t>但是不同硬件环境下指令重排序的规则不尽相同。例如，</a:t>
            </a:r>
            <a:r>
              <a:rPr lang="en-US" altLang="zh-CN" sz="1200" b="0" i="0" kern="1200">
                <a:solidFill>
                  <a:schemeClr val="tx1"/>
                </a:solidFill>
                <a:effectLst/>
                <a:latin typeface="Arial" pitchFamily="34" charset="0"/>
                <a:ea typeface="+mn-ea"/>
                <a:cs typeface="+mn-cs"/>
              </a:rPr>
              <a:t>x86</a:t>
            </a:r>
            <a:r>
              <a:rPr lang="zh-CN" altLang="en-US" sz="1200" b="0" i="0" kern="1200">
                <a:solidFill>
                  <a:schemeClr val="tx1"/>
                </a:solidFill>
                <a:effectLst/>
                <a:latin typeface="Arial" pitchFamily="34" charset="0"/>
                <a:ea typeface="+mn-ea"/>
                <a:cs typeface="+mn-cs"/>
              </a:rPr>
              <a:t>下运行正常的</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程序在</a:t>
            </a:r>
            <a:r>
              <a:rPr lang="en-US" altLang="zh-CN" sz="1200" b="0" i="0" kern="1200">
                <a:solidFill>
                  <a:schemeClr val="tx1"/>
                </a:solidFill>
                <a:effectLst/>
                <a:latin typeface="Arial" pitchFamily="34" charset="0"/>
                <a:ea typeface="+mn-ea"/>
                <a:cs typeface="+mn-cs"/>
              </a:rPr>
              <a:t>IA64</a:t>
            </a:r>
            <a:r>
              <a:rPr lang="zh-CN" altLang="en-US" sz="1200" b="0" i="0" kern="1200">
                <a:solidFill>
                  <a:schemeClr val="tx1"/>
                </a:solidFill>
                <a:effectLst/>
                <a:latin typeface="Arial" pitchFamily="34" charset="0"/>
                <a:ea typeface="+mn-ea"/>
                <a:cs typeface="+mn-cs"/>
              </a:rPr>
              <a:t>下就可能得到非预期的运行结果。为此，</a:t>
            </a:r>
            <a:r>
              <a:rPr lang="en-US" altLang="zh-CN" sz="1200" b="0" i="0" kern="1200">
                <a:solidFill>
                  <a:schemeClr val="tx1"/>
                </a:solidFill>
                <a:effectLst/>
                <a:latin typeface="Arial" pitchFamily="34" charset="0"/>
                <a:ea typeface="+mn-ea"/>
                <a:cs typeface="+mn-cs"/>
              </a:rPr>
              <a:t>JSR-133</a:t>
            </a:r>
            <a:r>
              <a:rPr lang="en-US" altLang="zh-CN" sz="1200" b="0" i="0" kern="1200" baseline="30000">
                <a:solidFill>
                  <a:schemeClr val="tx1"/>
                </a:solidFill>
                <a:effectLst/>
                <a:latin typeface="Arial" pitchFamily="34" charset="0"/>
                <a:ea typeface="+mn-ea"/>
                <a:cs typeface="+mn-cs"/>
              </a:rPr>
              <a:t>7</a:t>
            </a:r>
            <a:r>
              <a:rPr lang="zh-CN" altLang="en-US" sz="1200" b="0" i="0" kern="1200">
                <a:solidFill>
                  <a:schemeClr val="tx1"/>
                </a:solidFill>
                <a:effectLst/>
                <a:latin typeface="Arial" pitchFamily="34" charset="0"/>
                <a:ea typeface="+mn-ea"/>
                <a:cs typeface="+mn-cs"/>
              </a:rPr>
              <a:t>制定了</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内存模型</a:t>
            </a:r>
            <a:r>
              <a:rPr lang="en-US" altLang="zh-CN" sz="1200" b="0" i="0" kern="1200">
                <a:solidFill>
                  <a:schemeClr val="tx1"/>
                </a:solidFill>
                <a:effectLst/>
                <a:latin typeface="Arial" pitchFamily="34" charset="0"/>
                <a:ea typeface="+mn-ea"/>
                <a:cs typeface="+mn-cs"/>
              </a:rPr>
              <a:t>(Java Memory Model, JMM)</a:t>
            </a:r>
            <a:r>
              <a:rPr lang="zh-CN" altLang="en-US" sz="1200" b="0" i="0" kern="1200">
                <a:solidFill>
                  <a:schemeClr val="tx1"/>
                </a:solidFill>
                <a:effectLst/>
                <a:latin typeface="Arial" pitchFamily="34" charset="0"/>
                <a:ea typeface="+mn-ea"/>
                <a:cs typeface="+mn-cs"/>
              </a:rPr>
              <a:t>，旨在提供一个统一的可参考的规范，屏蔽平台差异性。从</a:t>
            </a:r>
            <a:r>
              <a:rPr lang="en-US" altLang="zh-CN" sz="1200" b="0" i="0" kern="1200">
                <a:solidFill>
                  <a:schemeClr val="tx1"/>
                </a:solidFill>
                <a:effectLst/>
                <a:latin typeface="Arial" pitchFamily="34" charset="0"/>
                <a:ea typeface="+mn-ea"/>
                <a:cs typeface="+mn-cs"/>
              </a:rPr>
              <a:t>Java 5</a:t>
            </a:r>
            <a:r>
              <a:rPr lang="zh-CN" altLang="en-US" sz="1200" b="0" i="0" kern="1200">
                <a:solidFill>
                  <a:schemeClr val="tx1"/>
                </a:solidFill>
                <a:effectLst/>
                <a:latin typeface="Arial" pitchFamily="34" charset="0"/>
                <a:ea typeface="+mn-ea"/>
                <a:cs typeface="+mn-cs"/>
              </a:rPr>
              <a:t>开始，</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内存模型成为</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语言规范的一部分。</a:t>
            </a:r>
          </a:p>
          <a:p>
            <a:r>
              <a:rPr lang="zh-CN" altLang="en-US" sz="1200" b="0" i="0" kern="1200">
                <a:solidFill>
                  <a:schemeClr val="tx1"/>
                </a:solidFill>
                <a:effectLst/>
                <a:latin typeface="Arial" pitchFamily="34" charset="0"/>
                <a:ea typeface="+mn-ea"/>
                <a:cs typeface="+mn-cs"/>
              </a:rPr>
              <a:t>本地内存是</a:t>
            </a:r>
            <a:r>
              <a:rPr lang="en-US" altLang="zh-CN" sz="1200" b="0" i="0" kern="1200">
                <a:solidFill>
                  <a:schemeClr val="tx1"/>
                </a:solidFill>
                <a:effectLst/>
                <a:latin typeface="Arial" pitchFamily="34" charset="0"/>
                <a:ea typeface="+mn-ea"/>
                <a:cs typeface="+mn-cs"/>
              </a:rPr>
              <a:t>JMM</a:t>
            </a:r>
            <a:r>
              <a:rPr lang="zh-CN" altLang="en-US" sz="1200" b="0" i="0" kern="1200">
                <a:solidFill>
                  <a:schemeClr val="tx1"/>
                </a:solidFill>
                <a:effectLst/>
                <a:latin typeface="Arial" pitchFamily="34" charset="0"/>
                <a:ea typeface="+mn-ea"/>
                <a:cs typeface="+mn-cs"/>
              </a:rPr>
              <a:t>的一个抽象概念，并不真实存在。它涵盖了缓存，写缓冲区，寄存器以及其他的硬件和编译器优化。</a:t>
            </a:r>
          </a:p>
          <a:p>
            <a:r>
              <a:rPr lang="zh-CN" altLang="en-US" sz="1200" b="0" i="0" kern="1200">
                <a:solidFill>
                  <a:schemeClr val="tx1"/>
                </a:solidFill>
                <a:effectLst/>
                <a:latin typeface="Arial" pitchFamily="34" charset="0"/>
                <a:ea typeface="+mn-ea"/>
                <a:cs typeface="+mn-cs"/>
              </a:rPr>
              <a:t>有些处理器有很强的内存模型</a:t>
            </a:r>
            <a:r>
              <a:rPr lang="en-US" altLang="zh-CN" sz="1200" b="0" i="0" kern="1200">
                <a:solidFill>
                  <a:schemeClr val="tx1"/>
                </a:solidFill>
                <a:effectLst/>
                <a:latin typeface="Arial" pitchFamily="34" charset="0"/>
                <a:ea typeface="+mn-ea"/>
                <a:cs typeface="+mn-cs"/>
              </a:rPr>
              <a:t>(strong memory model)</a:t>
            </a:r>
            <a:r>
              <a:rPr lang="zh-CN" altLang="en-US" sz="1200" b="0" i="0" kern="1200">
                <a:solidFill>
                  <a:schemeClr val="tx1"/>
                </a:solidFill>
                <a:effectLst/>
                <a:latin typeface="Arial" pitchFamily="34" charset="0"/>
                <a:ea typeface="+mn-ea"/>
                <a:cs typeface="+mn-cs"/>
              </a:rPr>
              <a:t>，能够让所有的处理器在任何时候任何指定的内存地址上都可以看到完全相同的值。而另外一些处理器则有较弱的内存模型（</a:t>
            </a:r>
            <a:r>
              <a:rPr lang="en-US" altLang="zh-CN" sz="1200" b="0" i="0" kern="1200">
                <a:solidFill>
                  <a:schemeClr val="tx1"/>
                </a:solidFill>
                <a:effectLst/>
                <a:latin typeface="Arial" pitchFamily="34" charset="0"/>
                <a:ea typeface="+mn-ea"/>
                <a:cs typeface="+mn-cs"/>
              </a:rPr>
              <a:t>weaker memory model</a:t>
            </a:r>
            <a:r>
              <a:rPr lang="zh-CN" altLang="en-US" sz="1200" b="0" i="0" kern="1200">
                <a:solidFill>
                  <a:schemeClr val="tx1"/>
                </a:solidFill>
                <a:effectLst/>
                <a:latin typeface="Arial" pitchFamily="34" charset="0"/>
                <a:ea typeface="+mn-ea"/>
                <a:cs typeface="+mn-cs"/>
              </a:rPr>
              <a:t>），在这种处理器中，必须使用内存屏障（一种特殊的指令）来刷新本地处理器缓存并使本地处理器缓存无效，目的是为了让当前处理器能够看到其他处理器的写操作或者让其他处理器能看到当前处理器的写操作。这些内存屏障通常在</a:t>
            </a:r>
            <a:r>
              <a:rPr lang="en-US" altLang="zh-CN" sz="1200" b="0" i="0" kern="1200">
                <a:solidFill>
                  <a:schemeClr val="tx1"/>
                </a:solidFill>
                <a:effectLst/>
                <a:latin typeface="Arial" pitchFamily="34" charset="0"/>
                <a:ea typeface="+mn-ea"/>
                <a:cs typeface="+mn-cs"/>
              </a:rPr>
              <a:t>lock</a:t>
            </a:r>
            <a:r>
              <a:rPr lang="zh-CN" altLang="en-US" sz="1200" b="0" i="0" kern="1200">
                <a:solidFill>
                  <a:schemeClr val="tx1"/>
                </a:solidFill>
                <a:effectLst/>
                <a:latin typeface="Arial" pitchFamily="34" charset="0"/>
                <a:ea typeface="+mn-ea"/>
                <a:cs typeface="+mn-cs"/>
              </a:rPr>
              <a:t>和</a:t>
            </a:r>
            <a:r>
              <a:rPr lang="en-US" altLang="zh-CN" sz="1200" b="0" i="0" kern="1200">
                <a:solidFill>
                  <a:schemeClr val="tx1"/>
                </a:solidFill>
                <a:effectLst/>
                <a:latin typeface="Arial" pitchFamily="34" charset="0"/>
                <a:ea typeface="+mn-ea"/>
                <a:cs typeface="+mn-cs"/>
              </a:rPr>
              <a:t>unlock</a:t>
            </a:r>
            <a:r>
              <a:rPr lang="zh-CN" altLang="en-US" sz="1200" b="0" i="0" kern="1200">
                <a:solidFill>
                  <a:schemeClr val="tx1"/>
                </a:solidFill>
                <a:effectLst/>
                <a:latin typeface="Arial" pitchFamily="34" charset="0"/>
                <a:ea typeface="+mn-ea"/>
                <a:cs typeface="+mn-cs"/>
              </a:rPr>
              <a:t>操作的时候完成。内存屏障在高级语言中对程序员是不可见的。</a:t>
            </a:r>
          </a:p>
          <a:p>
            <a:endParaRPr lang="zh-CN" altLang="en-US" sz="1200" b="1" i="0" kern="1200">
              <a:solidFill>
                <a:schemeClr val="tx1"/>
              </a:solidFill>
              <a:effectLst/>
              <a:latin typeface="Arial" pitchFamily="34" charset="0"/>
              <a:ea typeface="+mn-ea"/>
              <a:cs typeface="+mn-cs"/>
            </a:endParaRPr>
          </a:p>
          <a:p>
            <a:endParaRPr lang="zh-CN" altLang="en-US" sz="1200" b="1" i="0" kern="1200">
              <a:solidFill>
                <a:schemeClr val="tx1"/>
              </a:solidFill>
              <a:effectLst/>
              <a:latin typeface="Arial" pitchFamily="34" charset="0"/>
              <a:ea typeface="+mn-ea"/>
              <a:cs typeface="+mn-cs"/>
            </a:endParaRPr>
          </a:p>
          <a:p>
            <a:endParaRPr lang="zh-CN" altLang="en-US" sz="1200" b="1" i="0" kern="1200">
              <a:solidFill>
                <a:schemeClr val="tx1"/>
              </a:solidFill>
              <a:effectLst/>
              <a:latin typeface="Arial" pitchFamily="34" charset="0"/>
              <a:ea typeface="+mn-ea"/>
              <a:cs typeface="+mn-cs"/>
            </a:endParaRPr>
          </a:p>
          <a:p>
            <a:endParaRPr lang="zh-CN" altLang="en-US" sz="1200" b="0" i="0" kern="1200">
              <a:solidFill>
                <a:schemeClr val="tx1"/>
              </a:solidFill>
              <a:effectLst/>
              <a:latin typeface="Arial" pitchFamily="34" charset="0"/>
              <a:ea typeface="+mn-ea"/>
              <a:cs typeface="+mn-cs"/>
            </a:endParaRPr>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7</a:t>
            </a:fld>
            <a:endParaRPr lang="en-US" altLang="zh-CN"/>
          </a:p>
        </p:txBody>
      </p:sp>
    </p:spTree>
    <p:extLst>
      <p:ext uri="{BB962C8B-B14F-4D97-AF65-F5344CB8AC3E}">
        <p14:creationId xmlns:p14="http://schemas.microsoft.com/office/powerpoint/2010/main" val="153686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a:solidFill>
                  <a:schemeClr val="tx1"/>
                </a:solidFill>
                <a:effectLst/>
                <a:latin typeface="Arial" pitchFamily="34" charset="0"/>
                <a:ea typeface="+mn-ea"/>
                <a:cs typeface="+mn-cs"/>
              </a:rPr>
              <a:t>并发编程模型的分类</a:t>
            </a:r>
          </a:p>
          <a:p>
            <a:r>
              <a:rPr lang="zh-CN" altLang="en-US" sz="1200" b="0" i="0" kern="1200">
                <a:solidFill>
                  <a:schemeClr val="tx1"/>
                </a:solidFill>
                <a:effectLst/>
                <a:latin typeface="Arial" pitchFamily="34" charset="0"/>
                <a:ea typeface="+mn-ea"/>
                <a:cs typeface="+mn-cs"/>
              </a:rPr>
              <a:t>在并发编程中，我们需要处理两个关键问题：线程之间如何通信及线程之间如何同步（这里的线程是指并发执行的活动实体）。通信是指线程之间以何种机制来交换信息。在命令式编程中，线程之间的通信机制有两种：</a:t>
            </a:r>
            <a:r>
              <a:rPr lang="zh-CN" altLang="en-US" sz="1200" b="1" i="0" kern="1200">
                <a:solidFill>
                  <a:schemeClr val="tx1"/>
                </a:solidFill>
                <a:effectLst/>
                <a:latin typeface="Arial" pitchFamily="34" charset="0"/>
                <a:ea typeface="+mn-ea"/>
                <a:cs typeface="+mn-cs"/>
              </a:rPr>
              <a:t>共享内存</a:t>
            </a:r>
            <a:r>
              <a:rPr lang="zh-CN" altLang="en-US" sz="1200" b="0" i="0" kern="1200">
                <a:solidFill>
                  <a:schemeClr val="tx1"/>
                </a:solidFill>
                <a:effectLst/>
                <a:latin typeface="Arial" pitchFamily="34" charset="0"/>
                <a:ea typeface="+mn-ea"/>
                <a:cs typeface="+mn-cs"/>
              </a:rPr>
              <a:t>和</a:t>
            </a:r>
            <a:r>
              <a:rPr lang="zh-CN" altLang="en-US" sz="1200" b="1" i="0" kern="1200">
                <a:solidFill>
                  <a:schemeClr val="tx1"/>
                </a:solidFill>
                <a:effectLst/>
                <a:latin typeface="Arial" pitchFamily="34" charset="0"/>
                <a:ea typeface="+mn-ea"/>
                <a:cs typeface="+mn-cs"/>
              </a:rPr>
              <a:t>消息传递</a:t>
            </a:r>
            <a:r>
              <a:rPr lang="zh-CN" altLang="en-US" sz="1200" b="0" i="0" kern="1200">
                <a:solidFill>
                  <a:schemeClr val="tx1"/>
                </a:solidFill>
                <a:effectLst/>
                <a:latin typeface="Arial" pitchFamily="34" charset="0"/>
                <a:ea typeface="+mn-ea"/>
                <a:cs typeface="+mn-cs"/>
              </a:rPr>
              <a:t>。</a:t>
            </a:r>
          </a:p>
          <a:p>
            <a:r>
              <a:rPr lang="zh-CN" altLang="en-US" sz="1200" b="0" i="1" kern="1200">
                <a:solidFill>
                  <a:schemeClr val="tx1"/>
                </a:solidFill>
                <a:effectLst/>
                <a:latin typeface="Arial" pitchFamily="34" charset="0"/>
                <a:ea typeface="+mn-ea"/>
                <a:cs typeface="+mn-cs"/>
              </a:rPr>
              <a:t>在共享内存的并发模型里，线程之间共享程序的公共状态，线程之间通过写</a:t>
            </a:r>
            <a:r>
              <a:rPr lang="en-US" altLang="zh-CN" sz="1200" b="0" i="1" kern="1200">
                <a:solidFill>
                  <a:schemeClr val="tx1"/>
                </a:solidFill>
                <a:effectLst/>
                <a:latin typeface="Arial" pitchFamily="34" charset="0"/>
                <a:ea typeface="+mn-ea"/>
                <a:cs typeface="+mn-cs"/>
              </a:rPr>
              <a:t>-</a:t>
            </a:r>
            <a:r>
              <a:rPr lang="zh-CN" altLang="en-US" sz="1200" b="0" i="1" kern="1200">
                <a:solidFill>
                  <a:schemeClr val="tx1"/>
                </a:solidFill>
                <a:effectLst/>
                <a:latin typeface="Arial" pitchFamily="34" charset="0"/>
                <a:ea typeface="+mn-ea"/>
                <a:cs typeface="+mn-cs"/>
              </a:rPr>
              <a:t>读内存中的公共状态来隐式进行通信。在消息传递的并发模型里，线程之间没有公共状态，线程之间必须通过明确的发送消息来显式进行通信。</a:t>
            </a:r>
            <a:endParaRPr lang="zh-CN" altLang="en-US" sz="1200" b="0" i="0" kern="1200">
              <a:solidFill>
                <a:schemeClr val="tx1"/>
              </a:solidFill>
              <a:effectLst/>
              <a:latin typeface="Arial" pitchFamily="34" charset="0"/>
              <a:ea typeface="+mn-ea"/>
              <a:cs typeface="+mn-cs"/>
            </a:endParaRPr>
          </a:p>
          <a:p>
            <a:r>
              <a:rPr lang="zh-CN" altLang="en-US" sz="1200" b="0" i="0" kern="1200">
                <a:solidFill>
                  <a:schemeClr val="tx1"/>
                </a:solidFill>
                <a:effectLst/>
                <a:latin typeface="Arial" pitchFamily="34" charset="0"/>
                <a:ea typeface="+mn-ea"/>
                <a:cs typeface="+mn-cs"/>
              </a:rPr>
              <a:t>同步是指程序用于控制不同线程之间操作发生相对顺序的机制。在共享内存并发模型里，同步是显式进行的。程序员必须显式指定某个方法或某段代码需要在线程之间互斥执行。在消息传递的并发模型里，由于消息的发送必须在消息的接收之前，因此同步是隐式进行的。</a:t>
            </a:r>
          </a:p>
          <a:p>
            <a:r>
              <a:rPr lang="en-US" altLang="zh-CN" sz="1200" b="1" i="0" kern="1200">
                <a:solidFill>
                  <a:schemeClr val="tx1"/>
                </a:solidFill>
                <a:effectLst/>
                <a:latin typeface="Arial" pitchFamily="34" charset="0"/>
                <a:ea typeface="+mn-ea"/>
                <a:cs typeface="+mn-cs"/>
              </a:rPr>
              <a:t>Java</a:t>
            </a:r>
            <a:r>
              <a:rPr lang="zh-CN" altLang="en-US" sz="1200" b="1" i="0" kern="1200">
                <a:solidFill>
                  <a:schemeClr val="tx1"/>
                </a:solidFill>
                <a:effectLst/>
                <a:latin typeface="Arial" pitchFamily="34" charset="0"/>
                <a:ea typeface="+mn-ea"/>
                <a:cs typeface="+mn-cs"/>
              </a:rPr>
              <a:t>的并发采用的是共享内存模型</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线程之间的通信总是隐式进行，整个通信过程对程序员完全透明。如果编写多线程程序的</a:t>
            </a:r>
            <a:r>
              <a:rPr lang="en-US" altLang="zh-CN" sz="1200" b="0" i="0" kern="1200">
                <a:solidFill>
                  <a:schemeClr val="tx1"/>
                </a:solidFill>
                <a:effectLst/>
                <a:latin typeface="Arial" pitchFamily="34" charset="0"/>
                <a:ea typeface="+mn-ea"/>
                <a:cs typeface="+mn-cs"/>
              </a:rPr>
              <a:t>Java</a:t>
            </a:r>
            <a:r>
              <a:rPr lang="zh-CN" altLang="en-US" sz="1200" b="0" i="0" kern="1200">
                <a:solidFill>
                  <a:schemeClr val="tx1"/>
                </a:solidFill>
                <a:effectLst/>
                <a:latin typeface="Arial" pitchFamily="34" charset="0"/>
                <a:ea typeface="+mn-ea"/>
                <a:cs typeface="+mn-cs"/>
              </a:rPr>
              <a:t>程序员不理解隐式进行的线程之间通信的工作机制，很可能会遇到各种奇怪的内存可见性问题。</a:t>
            </a:r>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8</a:t>
            </a:fld>
            <a:endParaRPr lang="en-US" altLang="zh-CN"/>
          </a:p>
        </p:txBody>
      </p:sp>
    </p:spTree>
    <p:extLst>
      <p:ext uri="{BB962C8B-B14F-4D97-AF65-F5344CB8AC3E}">
        <p14:creationId xmlns:p14="http://schemas.microsoft.com/office/powerpoint/2010/main" val="2062488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a:defRPr/>
            </a:pPr>
            <a:r>
              <a:rPr lang="zh-CN" altLang="en-US" sz="1200" dirty="0" smtClean="0"/>
              <a:t>所有内存都是共享的么？</a:t>
            </a:r>
            <a:endParaRPr lang="en-US" altLang="zh-CN" sz="1200" dirty="0" smtClean="0"/>
          </a:p>
          <a:p>
            <a:pPr>
              <a:defRPr/>
            </a:pPr>
            <a:r>
              <a:rPr lang="en-US" altLang="zh-CN" sz="1200" dirty="0" smtClean="0"/>
              <a:t>No, only </a:t>
            </a:r>
            <a:r>
              <a:rPr lang="en-US" altLang="zh-CN" sz="1200" dirty="0" err="1" smtClean="0"/>
              <a:t>globals</a:t>
            </a:r>
            <a:r>
              <a:rPr lang="en-US" altLang="zh-CN" sz="1200" dirty="0" smtClean="0"/>
              <a:t> and heap.</a:t>
            </a:r>
          </a:p>
          <a:p>
            <a:pPr>
              <a:defRPr/>
            </a:pPr>
            <a:r>
              <a:rPr lang="en-US" altLang="zh-CN" sz="1200" dirty="0" smtClean="0"/>
              <a:t>In Java, classes are global and static variables declared inside classes are global too. All the rest is local.</a:t>
            </a:r>
          </a:p>
          <a:p>
            <a:pPr>
              <a:defRPr/>
            </a:pPr>
            <a:r>
              <a:rPr lang="en-US" altLang="zh-CN" sz="1200" dirty="0" smtClean="0"/>
              <a:t>All variables declared inside a method are locals, therefore they are not shared.</a:t>
            </a:r>
          </a:p>
          <a:p>
            <a:pPr>
              <a:defRPr/>
            </a:pPr>
            <a:r>
              <a:rPr lang="en-US" altLang="zh-CN" sz="1200" dirty="0" smtClean="0"/>
              <a:t>The heap memory is never a problem even though it is shared, because variables pointing to them are either global or local.</a:t>
            </a:r>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9</a:t>
            </a:fld>
            <a:endParaRPr lang="en-US" altLang="zh-CN"/>
          </a:p>
        </p:txBody>
      </p:sp>
    </p:spTree>
    <p:extLst>
      <p:ext uri="{BB962C8B-B14F-4D97-AF65-F5344CB8AC3E}">
        <p14:creationId xmlns:p14="http://schemas.microsoft.com/office/powerpoint/2010/main" val="1588715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1" i="0" kern="1200">
                <a:solidFill>
                  <a:schemeClr val="tx1"/>
                </a:solidFill>
                <a:effectLst/>
                <a:latin typeface="Arial" pitchFamily="34" charset="0"/>
                <a:ea typeface="+mn-ea"/>
                <a:cs typeface="+mn-cs"/>
              </a:rPr>
              <a:t>监视器锁的</a:t>
            </a:r>
            <a:r>
              <a:rPr lang="en-US" altLang="zh-CN" sz="1200" b="1" i="0" kern="1200">
                <a:solidFill>
                  <a:schemeClr val="tx1"/>
                </a:solidFill>
                <a:effectLst/>
                <a:latin typeface="Arial" pitchFamily="34" charset="0"/>
                <a:ea typeface="+mn-ea"/>
                <a:cs typeface="+mn-cs"/>
              </a:rPr>
              <a:t>happens-before</a:t>
            </a:r>
            <a:r>
              <a:rPr lang="zh-CN" altLang="en-US" sz="1200" b="1" i="0" kern="1200">
                <a:solidFill>
                  <a:schemeClr val="tx1"/>
                </a:solidFill>
                <a:effectLst/>
                <a:latin typeface="Arial" pitchFamily="34" charset="0"/>
                <a:ea typeface="+mn-ea"/>
                <a:cs typeface="+mn-cs"/>
              </a:rPr>
              <a:t>规则保证释放监视器和获取监视器的两个线程之间的内存可见性，这意味着对一个</a:t>
            </a:r>
            <a:r>
              <a:rPr lang="en-US" altLang="zh-CN" sz="1200" b="1" i="0" kern="1200">
                <a:solidFill>
                  <a:schemeClr val="tx1"/>
                </a:solidFill>
                <a:effectLst/>
                <a:latin typeface="Arial" pitchFamily="34" charset="0"/>
                <a:ea typeface="+mn-ea"/>
                <a:cs typeface="+mn-cs"/>
              </a:rPr>
              <a:t>volatile</a:t>
            </a:r>
            <a:r>
              <a:rPr lang="zh-CN" altLang="en-US" sz="1200" b="1" i="0" kern="1200">
                <a:solidFill>
                  <a:schemeClr val="tx1"/>
                </a:solidFill>
                <a:effectLst/>
                <a:latin typeface="Arial" pitchFamily="34" charset="0"/>
                <a:ea typeface="+mn-ea"/>
                <a:cs typeface="+mn-cs"/>
              </a:rPr>
              <a:t>变量的读，总是能看到（任意线程）对这个</a:t>
            </a:r>
            <a:r>
              <a:rPr lang="en-US" altLang="zh-CN" sz="1200" b="1" i="0" kern="1200">
                <a:solidFill>
                  <a:schemeClr val="tx1"/>
                </a:solidFill>
                <a:effectLst/>
                <a:latin typeface="Arial" pitchFamily="34" charset="0"/>
                <a:ea typeface="+mn-ea"/>
                <a:cs typeface="+mn-cs"/>
              </a:rPr>
              <a:t>volatile</a:t>
            </a:r>
            <a:r>
              <a:rPr lang="zh-CN" altLang="en-US" sz="1200" b="1" i="0" kern="1200">
                <a:solidFill>
                  <a:schemeClr val="tx1"/>
                </a:solidFill>
                <a:effectLst/>
                <a:latin typeface="Arial" pitchFamily="34" charset="0"/>
                <a:ea typeface="+mn-ea"/>
                <a:cs typeface="+mn-cs"/>
              </a:rPr>
              <a:t>变量最后的写入。</a:t>
            </a:r>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12</a:t>
            </a:fld>
            <a:endParaRPr lang="en-US" altLang="zh-CN"/>
          </a:p>
        </p:txBody>
      </p:sp>
    </p:spTree>
    <p:extLst>
      <p:ext uri="{BB962C8B-B14F-4D97-AF65-F5344CB8AC3E}">
        <p14:creationId xmlns:p14="http://schemas.microsoft.com/office/powerpoint/2010/main" val="165839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a:solidFill>
                  <a:schemeClr val="tx1"/>
                </a:solidFill>
                <a:effectLst/>
                <a:latin typeface="Arial" pitchFamily="34" charset="0"/>
                <a:ea typeface="+mn-ea"/>
                <a:cs typeface="+mn-cs"/>
              </a:rPr>
              <a:t>在执行程序时</a:t>
            </a:r>
            <a:r>
              <a:rPr lang="zh-CN" altLang="en-US" sz="1200" b="0" i="1" kern="1200">
                <a:solidFill>
                  <a:schemeClr val="tx1"/>
                </a:solidFill>
                <a:effectLst/>
                <a:latin typeface="Arial" pitchFamily="34" charset="0"/>
                <a:ea typeface="+mn-ea"/>
                <a:cs typeface="+mn-cs"/>
              </a:rPr>
              <a:t>为了提高性能，编译器和处理器常常会对指令做重排序</a:t>
            </a:r>
            <a:r>
              <a:rPr lang="zh-CN" altLang="en-US" sz="1200" b="0" i="0" kern="1200">
                <a:solidFill>
                  <a:schemeClr val="tx1"/>
                </a:solidFill>
                <a:effectLst/>
                <a:latin typeface="Arial" pitchFamily="34" charset="0"/>
                <a:ea typeface="+mn-ea"/>
                <a:cs typeface="+mn-cs"/>
              </a:rPr>
              <a:t>。重排序分三种类型：</a:t>
            </a:r>
          </a:p>
          <a:p>
            <a:r>
              <a:rPr lang="zh-CN" altLang="en-US" sz="1200" b="1" i="0" kern="1200">
                <a:solidFill>
                  <a:schemeClr val="tx1"/>
                </a:solidFill>
                <a:effectLst/>
                <a:latin typeface="Arial" pitchFamily="34" charset="0"/>
                <a:ea typeface="+mn-ea"/>
                <a:cs typeface="+mn-cs"/>
              </a:rPr>
              <a:t>编译器优化的重排序</a:t>
            </a:r>
            <a:r>
              <a:rPr lang="zh-CN" altLang="en-US" sz="1200" b="0" i="0" kern="1200">
                <a:solidFill>
                  <a:schemeClr val="tx1"/>
                </a:solidFill>
                <a:effectLst/>
                <a:latin typeface="Arial" pitchFamily="34" charset="0"/>
                <a:ea typeface="+mn-ea"/>
                <a:cs typeface="+mn-cs"/>
              </a:rPr>
              <a:t>。编译器在不改变单线程程序语义的前提下，可以重新安排语句的执行顺序。</a:t>
            </a:r>
          </a:p>
          <a:p>
            <a:r>
              <a:rPr lang="zh-CN" altLang="en-US" sz="1200" b="1" i="0" kern="1200">
                <a:solidFill>
                  <a:schemeClr val="tx1"/>
                </a:solidFill>
                <a:effectLst/>
                <a:latin typeface="Arial" pitchFamily="34" charset="0"/>
                <a:ea typeface="+mn-ea"/>
                <a:cs typeface="+mn-cs"/>
              </a:rPr>
              <a:t>指令级并行的重排序</a:t>
            </a:r>
            <a:r>
              <a:rPr lang="zh-CN" altLang="en-US" sz="1200" b="0" i="0" kern="1200">
                <a:solidFill>
                  <a:schemeClr val="tx1"/>
                </a:solidFill>
                <a:effectLst/>
                <a:latin typeface="Arial" pitchFamily="34" charset="0"/>
                <a:ea typeface="+mn-ea"/>
                <a:cs typeface="+mn-cs"/>
              </a:rPr>
              <a:t>。现代处理器采用了指令级并行技术（</a:t>
            </a:r>
            <a:r>
              <a:rPr lang="en-US" altLang="zh-CN" sz="1200" b="0" i="0" kern="1200">
                <a:solidFill>
                  <a:schemeClr val="tx1"/>
                </a:solidFill>
                <a:effectLst/>
                <a:latin typeface="Arial" pitchFamily="34" charset="0"/>
                <a:ea typeface="+mn-ea"/>
                <a:cs typeface="+mn-cs"/>
              </a:rPr>
              <a:t>Instruction-Level Parallelism</a:t>
            </a:r>
            <a:r>
              <a:rPr lang="zh-CN" altLang="en-US" sz="1200" b="0" i="0" kern="1200">
                <a:solidFill>
                  <a:schemeClr val="tx1"/>
                </a:solidFill>
                <a:effectLst/>
                <a:latin typeface="Arial" pitchFamily="34" charset="0"/>
                <a:ea typeface="+mn-ea"/>
                <a:cs typeface="+mn-cs"/>
              </a:rPr>
              <a:t>， </a:t>
            </a:r>
            <a:r>
              <a:rPr lang="en-US" altLang="zh-CN" sz="1200" b="0" i="0" kern="1200">
                <a:solidFill>
                  <a:schemeClr val="tx1"/>
                </a:solidFill>
                <a:effectLst/>
                <a:latin typeface="Arial" pitchFamily="34" charset="0"/>
                <a:ea typeface="+mn-ea"/>
                <a:cs typeface="+mn-cs"/>
              </a:rPr>
              <a:t>ILP</a:t>
            </a:r>
            <a:r>
              <a:rPr lang="zh-CN" altLang="en-US" sz="1200" b="0" i="0" kern="1200">
                <a:solidFill>
                  <a:schemeClr val="tx1"/>
                </a:solidFill>
                <a:effectLst/>
                <a:latin typeface="Arial" pitchFamily="34" charset="0"/>
                <a:ea typeface="+mn-ea"/>
                <a:cs typeface="+mn-cs"/>
              </a:rPr>
              <a:t>）来将多条指令重叠执行。如果不存在数据依赖性，处理器可以改变语句对应机器指令的执行顺序。</a:t>
            </a:r>
          </a:p>
          <a:p>
            <a:r>
              <a:rPr lang="zh-CN" altLang="en-US" sz="1200" b="1" i="0" kern="1200">
                <a:solidFill>
                  <a:schemeClr val="tx1"/>
                </a:solidFill>
                <a:effectLst/>
                <a:latin typeface="Arial" pitchFamily="34" charset="0"/>
                <a:ea typeface="+mn-ea"/>
                <a:cs typeface="+mn-cs"/>
              </a:rPr>
              <a:t>内存系统的重排序</a:t>
            </a:r>
            <a:r>
              <a:rPr lang="zh-CN" altLang="en-US" sz="1200" b="0" i="0" kern="1200">
                <a:solidFill>
                  <a:schemeClr val="tx1"/>
                </a:solidFill>
                <a:effectLst/>
                <a:latin typeface="Arial" pitchFamily="34" charset="0"/>
                <a:ea typeface="+mn-ea"/>
                <a:cs typeface="+mn-cs"/>
              </a:rPr>
              <a:t>。由于处理器使用缓存和读</a:t>
            </a:r>
            <a:r>
              <a:rPr lang="en-US" altLang="zh-CN" sz="1200" b="0" i="0" kern="1200">
                <a:solidFill>
                  <a:schemeClr val="tx1"/>
                </a:solidFill>
                <a:effectLst/>
                <a:latin typeface="Arial" pitchFamily="34" charset="0"/>
                <a:ea typeface="+mn-ea"/>
                <a:cs typeface="+mn-cs"/>
              </a:rPr>
              <a:t>/</a:t>
            </a:r>
            <a:r>
              <a:rPr lang="zh-CN" altLang="en-US" sz="1200" b="0" i="0" kern="1200">
                <a:solidFill>
                  <a:schemeClr val="tx1"/>
                </a:solidFill>
                <a:effectLst/>
                <a:latin typeface="Arial" pitchFamily="34" charset="0"/>
                <a:ea typeface="+mn-ea"/>
                <a:cs typeface="+mn-cs"/>
              </a:rPr>
              <a:t>写缓冲区，这使得加载和存储操作看上去可能是在乱序执行。</a:t>
            </a:r>
          </a:p>
          <a:p>
            <a:endParaRPr lang="zh-CN" altLang="en-US" sz="1200" b="0" i="0" kern="1200">
              <a:solidFill>
                <a:schemeClr val="tx1"/>
              </a:solidFill>
              <a:effectLst/>
              <a:latin typeface="Arial" pitchFamily="34" charset="0"/>
              <a:ea typeface="+mn-ea"/>
              <a:cs typeface="+mn-cs"/>
            </a:endParaRPr>
          </a:p>
          <a:p>
            <a:r>
              <a:rPr lang="zh-CN" altLang="en-US" sz="1200" b="0" i="0" kern="1200">
                <a:solidFill>
                  <a:schemeClr val="tx1"/>
                </a:solidFill>
                <a:effectLst/>
                <a:latin typeface="Arial" pitchFamily="34" charset="0"/>
                <a:ea typeface="+mn-ea"/>
                <a:cs typeface="+mn-cs"/>
              </a:rPr>
              <a:t>上述的</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属于编译器重排序，</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和</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属于处理器重排序。这些重排序都可能会导致多线程程序出现内存可见性问题。对于编译器，</a:t>
            </a:r>
            <a:r>
              <a:rPr lang="en-US" altLang="zh-CN" sz="1200" b="0" i="1" kern="1200">
                <a:solidFill>
                  <a:schemeClr val="tx1"/>
                </a:solidFill>
                <a:effectLst/>
                <a:latin typeface="Arial" pitchFamily="34" charset="0"/>
                <a:ea typeface="+mn-ea"/>
                <a:cs typeface="+mn-cs"/>
              </a:rPr>
              <a:t>JMM</a:t>
            </a:r>
            <a:r>
              <a:rPr lang="zh-CN" altLang="en-US" sz="1200" b="0" i="1" kern="1200">
                <a:solidFill>
                  <a:schemeClr val="tx1"/>
                </a:solidFill>
                <a:effectLst/>
                <a:latin typeface="Arial" pitchFamily="34" charset="0"/>
                <a:ea typeface="+mn-ea"/>
                <a:cs typeface="+mn-cs"/>
              </a:rPr>
              <a:t>的编译器重排序规则会禁止特定类型的编译器重排序（不是所有的编译器重排序都要禁止）。对于处理器重排序，</a:t>
            </a:r>
            <a:r>
              <a:rPr lang="en-US" altLang="zh-CN" sz="1200" b="0" i="1" kern="1200">
                <a:solidFill>
                  <a:schemeClr val="tx1"/>
                </a:solidFill>
                <a:effectLst/>
                <a:latin typeface="Arial" pitchFamily="34" charset="0"/>
                <a:ea typeface="+mn-ea"/>
                <a:cs typeface="+mn-cs"/>
              </a:rPr>
              <a:t>JMM</a:t>
            </a:r>
            <a:r>
              <a:rPr lang="zh-CN" altLang="en-US" sz="1200" b="0" i="1" kern="1200">
                <a:solidFill>
                  <a:schemeClr val="tx1"/>
                </a:solidFill>
                <a:effectLst/>
                <a:latin typeface="Arial" pitchFamily="34" charset="0"/>
                <a:ea typeface="+mn-ea"/>
                <a:cs typeface="+mn-cs"/>
              </a:rPr>
              <a:t>的处理器重排序规则会要求</a:t>
            </a:r>
            <a:r>
              <a:rPr lang="en-US" altLang="zh-CN" sz="1200" b="0" i="1" kern="1200">
                <a:solidFill>
                  <a:schemeClr val="tx1"/>
                </a:solidFill>
                <a:effectLst/>
                <a:latin typeface="Arial" pitchFamily="34" charset="0"/>
                <a:ea typeface="+mn-ea"/>
                <a:cs typeface="+mn-cs"/>
              </a:rPr>
              <a:t>java</a:t>
            </a:r>
            <a:r>
              <a:rPr lang="zh-CN" altLang="en-US" sz="1200" b="0" i="1" kern="1200">
                <a:solidFill>
                  <a:schemeClr val="tx1"/>
                </a:solidFill>
                <a:effectLst/>
                <a:latin typeface="Arial" pitchFamily="34" charset="0"/>
                <a:ea typeface="+mn-ea"/>
                <a:cs typeface="+mn-cs"/>
              </a:rPr>
              <a:t>编译器在生成指令序列时，插入特定类型的内存屏障（</a:t>
            </a:r>
            <a:r>
              <a:rPr lang="en-US" altLang="zh-CN" sz="1200" b="0" i="1" kern="1200">
                <a:solidFill>
                  <a:schemeClr val="tx1"/>
                </a:solidFill>
                <a:effectLst/>
                <a:latin typeface="Arial" pitchFamily="34" charset="0"/>
                <a:ea typeface="+mn-ea"/>
                <a:cs typeface="+mn-cs"/>
              </a:rPr>
              <a:t>memory barriers</a:t>
            </a:r>
            <a:r>
              <a:rPr lang="zh-CN" altLang="en-US" sz="1200" b="0" i="1" kern="1200">
                <a:solidFill>
                  <a:schemeClr val="tx1"/>
                </a:solidFill>
                <a:effectLst/>
                <a:latin typeface="Arial" pitchFamily="34" charset="0"/>
                <a:ea typeface="+mn-ea"/>
                <a:cs typeface="+mn-cs"/>
              </a:rPr>
              <a:t>，</a:t>
            </a:r>
            <a:r>
              <a:rPr lang="en-US" altLang="zh-CN" sz="1200" b="0" i="1" kern="1200">
                <a:solidFill>
                  <a:schemeClr val="tx1"/>
                </a:solidFill>
                <a:effectLst/>
                <a:latin typeface="Arial" pitchFamily="34" charset="0"/>
                <a:ea typeface="+mn-ea"/>
                <a:cs typeface="+mn-cs"/>
              </a:rPr>
              <a:t>intel</a:t>
            </a:r>
            <a:r>
              <a:rPr lang="zh-CN" altLang="en-US" sz="1200" b="0" i="1" kern="1200">
                <a:solidFill>
                  <a:schemeClr val="tx1"/>
                </a:solidFill>
                <a:effectLst/>
                <a:latin typeface="Arial" pitchFamily="34" charset="0"/>
                <a:ea typeface="+mn-ea"/>
                <a:cs typeface="+mn-cs"/>
              </a:rPr>
              <a:t>称之为</a:t>
            </a:r>
            <a:r>
              <a:rPr lang="en-US" altLang="zh-CN" sz="1200" b="0" i="1" kern="1200">
                <a:solidFill>
                  <a:schemeClr val="tx1"/>
                </a:solidFill>
                <a:effectLst/>
                <a:latin typeface="Arial" pitchFamily="34" charset="0"/>
                <a:ea typeface="+mn-ea"/>
                <a:cs typeface="+mn-cs"/>
              </a:rPr>
              <a:t>memory fence</a:t>
            </a:r>
            <a:r>
              <a:rPr lang="zh-CN" altLang="en-US" sz="1200" b="0" i="1" kern="1200">
                <a:solidFill>
                  <a:schemeClr val="tx1"/>
                </a:solidFill>
                <a:effectLst/>
                <a:latin typeface="Arial" pitchFamily="34" charset="0"/>
                <a:ea typeface="+mn-ea"/>
                <a:cs typeface="+mn-cs"/>
              </a:rPr>
              <a:t>）指令，通过内存屏障指令来禁止特定类型的处理器重排序（不是所有的处理器重排序都要禁止）</a:t>
            </a:r>
            <a:r>
              <a:rPr lang="zh-CN" altLang="en-US" sz="1200" b="0" i="0" kern="1200">
                <a:solidFill>
                  <a:schemeClr val="tx1"/>
                </a:solidFill>
                <a:effectLst/>
                <a:latin typeface="Arial" pitchFamily="34" charset="0"/>
                <a:ea typeface="+mn-ea"/>
                <a:cs typeface="+mn-cs"/>
              </a:rPr>
              <a:t>。</a:t>
            </a:r>
          </a:p>
          <a:p>
            <a:r>
              <a:rPr lang="en-US" altLang="zh-CN" sz="1200" b="0" i="0" kern="1200">
                <a:solidFill>
                  <a:schemeClr val="tx1"/>
                </a:solidFill>
                <a:effectLst/>
                <a:latin typeface="Arial" pitchFamily="34" charset="0"/>
                <a:ea typeface="+mn-ea"/>
                <a:cs typeface="+mn-cs"/>
              </a:rPr>
              <a:t>JMM</a:t>
            </a:r>
            <a:r>
              <a:rPr lang="zh-CN" altLang="en-US" sz="1200" b="0" i="0" kern="1200">
                <a:solidFill>
                  <a:schemeClr val="tx1"/>
                </a:solidFill>
                <a:effectLst/>
                <a:latin typeface="Arial" pitchFamily="34" charset="0"/>
                <a:ea typeface="+mn-ea"/>
                <a:cs typeface="+mn-cs"/>
              </a:rPr>
              <a:t>属于语言级的内存模型，它确保在不同的编译器和不同的处理器平台之上，通过禁止特定类型的编译器重排序和处理器重排序，为程序员提供一致的内存可见性保证。</a:t>
            </a:r>
          </a:p>
          <a:p>
            <a:endParaRPr lang="zh-CN" altLang="en-US" sz="1200" b="0" i="0" kern="1200">
              <a:solidFill>
                <a:schemeClr val="tx1"/>
              </a:solidFill>
              <a:effectLst/>
              <a:latin typeface="Arial" pitchFamily="34" charset="0"/>
              <a:ea typeface="+mn-ea"/>
              <a:cs typeface="+mn-cs"/>
            </a:endParaRPr>
          </a:p>
          <a:p>
            <a:r>
              <a:rPr lang="zh-CN" altLang="en-US"/>
              <a:t/>
            </a:r>
            <a:br>
              <a:rPr lang="zh-CN" altLang="en-US"/>
            </a:br>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14</a:t>
            </a:fld>
            <a:endParaRPr lang="en-US" altLang="zh-CN"/>
          </a:p>
        </p:txBody>
      </p:sp>
    </p:spTree>
    <p:extLst>
      <p:ext uri="{BB962C8B-B14F-4D97-AF65-F5344CB8AC3E}">
        <p14:creationId xmlns:p14="http://schemas.microsoft.com/office/powerpoint/2010/main" val="179222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a:solidFill>
                  <a:schemeClr val="tx1"/>
                </a:solidFill>
                <a:effectLst/>
                <a:latin typeface="Arial" pitchFamily="34" charset="0"/>
                <a:ea typeface="+mn-ea"/>
                <a:cs typeface="+mn-cs"/>
              </a:rPr>
              <a:t>在执行程序时</a:t>
            </a:r>
            <a:r>
              <a:rPr lang="zh-CN" altLang="en-US" sz="1200" b="0" i="1" kern="1200">
                <a:solidFill>
                  <a:schemeClr val="tx1"/>
                </a:solidFill>
                <a:effectLst/>
                <a:latin typeface="Arial" pitchFamily="34" charset="0"/>
                <a:ea typeface="+mn-ea"/>
                <a:cs typeface="+mn-cs"/>
              </a:rPr>
              <a:t>为了提高性能，编译器和处理器常常会对指令做重排序</a:t>
            </a:r>
            <a:r>
              <a:rPr lang="zh-CN" altLang="en-US" sz="1200" b="0" i="0" kern="1200">
                <a:solidFill>
                  <a:schemeClr val="tx1"/>
                </a:solidFill>
                <a:effectLst/>
                <a:latin typeface="Arial" pitchFamily="34" charset="0"/>
                <a:ea typeface="+mn-ea"/>
                <a:cs typeface="+mn-cs"/>
              </a:rPr>
              <a:t>。重排序分三种类型：</a:t>
            </a:r>
          </a:p>
          <a:p>
            <a:r>
              <a:rPr lang="zh-CN" altLang="en-US" sz="1200" b="1" i="0" kern="1200">
                <a:solidFill>
                  <a:schemeClr val="tx1"/>
                </a:solidFill>
                <a:effectLst/>
                <a:latin typeface="Arial" pitchFamily="34" charset="0"/>
                <a:ea typeface="+mn-ea"/>
                <a:cs typeface="+mn-cs"/>
              </a:rPr>
              <a:t>编译器优化的重排序</a:t>
            </a:r>
            <a:r>
              <a:rPr lang="zh-CN" altLang="en-US" sz="1200" b="0" i="0" kern="1200">
                <a:solidFill>
                  <a:schemeClr val="tx1"/>
                </a:solidFill>
                <a:effectLst/>
                <a:latin typeface="Arial" pitchFamily="34" charset="0"/>
                <a:ea typeface="+mn-ea"/>
                <a:cs typeface="+mn-cs"/>
              </a:rPr>
              <a:t>。编译器在不改变单线程程序语义的前提下，可以重新安排语句的执行顺序。</a:t>
            </a:r>
          </a:p>
          <a:p>
            <a:r>
              <a:rPr lang="zh-CN" altLang="en-US" sz="1200" b="1" i="0" kern="1200">
                <a:solidFill>
                  <a:schemeClr val="tx1"/>
                </a:solidFill>
                <a:effectLst/>
                <a:latin typeface="Arial" pitchFamily="34" charset="0"/>
                <a:ea typeface="+mn-ea"/>
                <a:cs typeface="+mn-cs"/>
              </a:rPr>
              <a:t>指令级并行的重排序</a:t>
            </a:r>
            <a:r>
              <a:rPr lang="zh-CN" altLang="en-US" sz="1200" b="0" i="0" kern="1200">
                <a:solidFill>
                  <a:schemeClr val="tx1"/>
                </a:solidFill>
                <a:effectLst/>
                <a:latin typeface="Arial" pitchFamily="34" charset="0"/>
                <a:ea typeface="+mn-ea"/>
                <a:cs typeface="+mn-cs"/>
              </a:rPr>
              <a:t>。现代处理器采用了指令级并行技术（</a:t>
            </a:r>
            <a:r>
              <a:rPr lang="en-US" altLang="zh-CN" sz="1200" b="0" i="0" kern="1200">
                <a:solidFill>
                  <a:schemeClr val="tx1"/>
                </a:solidFill>
                <a:effectLst/>
                <a:latin typeface="Arial" pitchFamily="34" charset="0"/>
                <a:ea typeface="+mn-ea"/>
                <a:cs typeface="+mn-cs"/>
              </a:rPr>
              <a:t>Instruction-Level Parallelism</a:t>
            </a:r>
            <a:r>
              <a:rPr lang="zh-CN" altLang="en-US" sz="1200" b="0" i="0" kern="1200">
                <a:solidFill>
                  <a:schemeClr val="tx1"/>
                </a:solidFill>
                <a:effectLst/>
                <a:latin typeface="Arial" pitchFamily="34" charset="0"/>
                <a:ea typeface="+mn-ea"/>
                <a:cs typeface="+mn-cs"/>
              </a:rPr>
              <a:t>， </a:t>
            </a:r>
            <a:r>
              <a:rPr lang="en-US" altLang="zh-CN" sz="1200" b="0" i="0" kern="1200">
                <a:solidFill>
                  <a:schemeClr val="tx1"/>
                </a:solidFill>
                <a:effectLst/>
                <a:latin typeface="Arial" pitchFamily="34" charset="0"/>
                <a:ea typeface="+mn-ea"/>
                <a:cs typeface="+mn-cs"/>
              </a:rPr>
              <a:t>ILP</a:t>
            </a:r>
            <a:r>
              <a:rPr lang="zh-CN" altLang="en-US" sz="1200" b="0" i="0" kern="1200">
                <a:solidFill>
                  <a:schemeClr val="tx1"/>
                </a:solidFill>
                <a:effectLst/>
                <a:latin typeface="Arial" pitchFamily="34" charset="0"/>
                <a:ea typeface="+mn-ea"/>
                <a:cs typeface="+mn-cs"/>
              </a:rPr>
              <a:t>）来将多条指令重叠执行。如果不存在数据依赖性，处理器可以改变语句对应机器指令的执行顺序。</a:t>
            </a:r>
          </a:p>
          <a:p>
            <a:r>
              <a:rPr lang="zh-CN" altLang="en-US" sz="1200" b="1" i="0" kern="1200">
                <a:solidFill>
                  <a:schemeClr val="tx1"/>
                </a:solidFill>
                <a:effectLst/>
                <a:latin typeface="Arial" pitchFamily="34" charset="0"/>
                <a:ea typeface="+mn-ea"/>
                <a:cs typeface="+mn-cs"/>
              </a:rPr>
              <a:t>内存系统的重排序</a:t>
            </a:r>
            <a:r>
              <a:rPr lang="zh-CN" altLang="en-US" sz="1200" b="0" i="0" kern="1200">
                <a:solidFill>
                  <a:schemeClr val="tx1"/>
                </a:solidFill>
                <a:effectLst/>
                <a:latin typeface="Arial" pitchFamily="34" charset="0"/>
                <a:ea typeface="+mn-ea"/>
                <a:cs typeface="+mn-cs"/>
              </a:rPr>
              <a:t>。由于处理器使用缓存和读</a:t>
            </a:r>
            <a:r>
              <a:rPr lang="en-US" altLang="zh-CN" sz="1200" b="0" i="0" kern="1200">
                <a:solidFill>
                  <a:schemeClr val="tx1"/>
                </a:solidFill>
                <a:effectLst/>
                <a:latin typeface="Arial" pitchFamily="34" charset="0"/>
                <a:ea typeface="+mn-ea"/>
                <a:cs typeface="+mn-cs"/>
              </a:rPr>
              <a:t>/</a:t>
            </a:r>
            <a:r>
              <a:rPr lang="zh-CN" altLang="en-US" sz="1200" b="0" i="0" kern="1200">
                <a:solidFill>
                  <a:schemeClr val="tx1"/>
                </a:solidFill>
                <a:effectLst/>
                <a:latin typeface="Arial" pitchFamily="34" charset="0"/>
                <a:ea typeface="+mn-ea"/>
                <a:cs typeface="+mn-cs"/>
              </a:rPr>
              <a:t>写缓冲区，这使得加载和存储操作看上去可能是在乱序执行。</a:t>
            </a:r>
          </a:p>
          <a:p>
            <a:endParaRPr lang="zh-CN" altLang="en-US" sz="1200" b="0" i="0" kern="1200">
              <a:solidFill>
                <a:schemeClr val="tx1"/>
              </a:solidFill>
              <a:effectLst/>
              <a:latin typeface="Arial" pitchFamily="34" charset="0"/>
              <a:ea typeface="+mn-ea"/>
              <a:cs typeface="+mn-cs"/>
            </a:endParaRPr>
          </a:p>
          <a:p>
            <a:r>
              <a:rPr lang="zh-CN" altLang="en-US" sz="1200" b="0" i="0" kern="1200">
                <a:solidFill>
                  <a:schemeClr val="tx1"/>
                </a:solidFill>
                <a:effectLst/>
                <a:latin typeface="Arial" pitchFamily="34" charset="0"/>
                <a:ea typeface="+mn-ea"/>
                <a:cs typeface="+mn-cs"/>
              </a:rPr>
              <a:t>上述的</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属于编译器重排序，</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和</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属于处理器重排序。这些重排序都可能会导致多线程程序出现内存可见性问题。对于编译器，</a:t>
            </a:r>
            <a:r>
              <a:rPr lang="en-US" altLang="zh-CN" sz="1200" b="0" i="1" kern="1200">
                <a:solidFill>
                  <a:schemeClr val="tx1"/>
                </a:solidFill>
                <a:effectLst/>
                <a:latin typeface="Arial" pitchFamily="34" charset="0"/>
                <a:ea typeface="+mn-ea"/>
                <a:cs typeface="+mn-cs"/>
              </a:rPr>
              <a:t>JMM</a:t>
            </a:r>
            <a:r>
              <a:rPr lang="zh-CN" altLang="en-US" sz="1200" b="0" i="1" kern="1200">
                <a:solidFill>
                  <a:schemeClr val="tx1"/>
                </a:solidFill>
                <a:effectLst/>
                <a:latin typeface="Arial" pitchFamily="34" charset="0"/>
                <a:ea typeface="+mn-ea"/>
                <a:cs typeface="+mn-cs"/>
              </a:rPr>
              <a:t>的编译器重排序规则会禁止特定类型的编译器重排序（不是所有的编译器重排序都要禁止）。对于处理器重排序，</a:t>
            </a:r>
            <a:r>
              <a:rPr lang="en-US" altLang="zh-CN" sz="1200" b="0" i="1" kern="1200">
                <a:solidFill>
                  <a:schemeClr val="tx1"/>
                </a:solidFill>
                <a:effectLst/>
                <a:latin typeface="Arial" pitchFamily="34" charset="0"/>
                <a:ea typeface="+mn-ea"/>
                <a:cs typeface="+mn-cs"/>
              </a:rPr>
              <a:t>JMM</a:t>
            </a:r>
            <a:r>
              <a:rPr lang="zh-CN" altLang="en-US" sz="1200" b="0" i="1" kern="1200">
                <a:solidFill>
                  <a:schemeClr val="tx1"/>
                </a:solidFill>
                <a:effectLst/>
                <a:latin typeface="Arial" pitchFamily="34" charset="0"/>
                <a:ea typeface="+mn-ea"/>
                <a:cs typeface="+mn-cs"/>
              </a:rPr>
              <a:t>的处理器重排序规则会要求</a:t>
            </a:r>
            <a:r>
              <a:rPr lang="en-US" altLang="zh-CN" sz="1200" b="0" i="1" kern="1200">
                <a:solidFill>
                  <a:schemeClr val="tx1"/>
                </a:solidFill>
                <a:effectLst/>
                <a:latin typeface="Arial" pitchFamily="34" charset="0"/>
                <a:ea typeface="+mn-ea"/>
                <a:cs typeface="+mn-cs"/>
              </a:rPr>
              <a:t>java</a:t>
            </a:r>
            <a:r>
              <a:rPr lang="zh-CN" altLang="en-US" sz="1200" b="0" i="1" kern="1200">
                <a:solidFill>
                  <a:schemeClr val="tx1"/>
                </a:solidFill>
                <a:effectLst/>
                <a:latin typeface="Arial" pitchFamily="34" charset="0"/>
                <a:ea typeface="+mn-ea"/>
                <a:cs typeface="+mn-cs"/>
              </a:rPr>
              <a:t>编译器在生成指令序列时，插入特定类型的内存屏障（</a:t>
            </a:r>
            <a:r>
              <a:rPr lang="en-US" altLang="zh-CN" sz="1200" b="0" i="1" kern="1200">
                <a:solidFill>
                  <a:schemeClr val="tx1"/>
                </a:solidFill>
                <a:effectLst/>
                <a:latin typeface="Arial" pitchFamily="34" charset="0"/>
                <a:ea typeface="+mn-ea"/>
                <a:cs typeface="+mn-cs"/>
              </a:rPr>
              <a:t>memory barriers</a:t>
            </a:r>
            <a:r>
              <a:rPr lang="zh-CN" altLang="en-US" sz="1200" b="0" i="1" kern="1200">
                <a:solidFill>
                  <a:schemeClr val="tx1"/>
                </a:solidFill>
                <a:effectLst/>
                <a:latin typeface="Arial" pitchFamily="34" charset="0"/>
                <a:ea typeface="+mn-ea"/>
                <a:cs typeface="+mn-cs"/>
              </a:rPr>
              <a:t>，</a:t>
            </a:r>
            <a:r>
              <a:rPr lang="en-US" altLang="zh-CN" sz="1200" b="0" i="1" kern="1200">
                <a:solidFill>
                  <a:schemeClr val="tx1"/>
                </a:solidFill>
                <a:effectLst/>
                <a:latin typeface="Arial" pitchFamily="34" charset="0"/>
                <a:ea typeface="+mn-ea"/>
                <a:cs typeface="+mn-cs"/>
              </a:rPr>
              <a:t>intel</a:t>
            </a:r>
            <a:r>
              <a:rPr lang="zh-CN" altLang="en-US" sz="1200" b="0" i="1" kern="1200">
                <a:solidFill>
                  <a:schemeClr val="tx1"/>
                </a:solidFill>
                <a:effectLst/>
                <a:latin typeface="Arial" pitchFamily="34" charset="0"/>
                <a:ea typeface="+mn-ea"/>
                <a:cs typeface="+mn-cs"/>
              </a:rPr>
              <a:t>称之为</a:t>
            </a:r>
            <a:r>
              <a:rPr lang="en-US" altLang="zh-CN" sz="1200" b="0" i="1" kern="1200">
                <a:solidFill>
                  <a:schemeClr val="tx1"/>
                </a:solidFill>
                <a:effectLst/>
                <a:latin typeface="Arial" pitchFamily="34" charset="0"/>
                <a:ea typeface="+mn-ea"/>
                <a:cs typeface="+mn-cs"/>
              </a:rPr>
              <a:t>memory fence</a:t>
            </a:r>
            <a:r>
              <a:rPr lang="zh-CN" altLang="en-US" sz="1200" b="0" i="1" kern="1200">
                <a:solidFill>
                  <a:schemeClr val="tx1"/>
                </a:solidFill>
                <a:effectLst/>
                <a:latin typeface="Arial" pitchFamily="34" charset="0"/>
                <a:ea typeface="+mn-ea"/>
                <a:cs typeface="+mn-cs"/>
              </a:rPr>
              <a:t>）指令，通过内存屏障指令来禁止特定类型的处理器重排序（不是所有的处理器重排序都要禁止）</a:t>
            </a:r>
            <a:r>
              <a:rPr lang="zh-CN" altLang="en-US" sz="1200" b="0" i="0" kern="1200">
                <a:solidFill>
                  <a:schemeClr val="tx1"/>
                </a:solidFill>
                <a:effectLst/>
                <a:latin typeface="Arial" pitchFamily="34" charset="0"/>
                <a:ea typeface="+mn-ea"/>
                <a:cs typeface="+mn-cs"/>
              </a:rPr>
              <a:t>。</a:t>
            </a:r>
          </a:p>
          <a:p>
            <a:r>
              <a:rPr lang="en-US" altLang="zh-CN" sz="1200" b="0" i="0" kern="1200">
                <a:solidFill>
                  <a:schemeClr val="tx1"/>
                </a:solidFill>
                <a:effectLst/>
                <a:latin typeface="Arial" pitchFamily="34" charset="0"/>
                <a:ea typeface="+mn-ea"/>
                <a:cs typeface="+mn-cs"/>
              </a:rPr>
              <a:t>JMM</a:t>
            </a:r>
            <a:r>
              <a:rPr lang="zh-CN" altLang="en-US" sz="1200" b="0" i="0" kern="1200">
                <a:solidFill>
                  <a:schemeClr val="tx1"/>
                </a:solidFill>
                <a:effectLst/>
                <a:latin typeface="Arial" pitchFamily="34" charset="0"/>
                <a:ea typeface="+mn-ea"/>
                <a:cs typeface="+mn-cs"/>
              </a:rPr>
              <a:t>属于语言级的内存模型，它确保在不同的编译器和不同的处理器平台之上，通过禁止特定类型的编译器重排序和处理器重排序，为程序员提供一致的内存可见性保证。</a:t>
            </a:r>
          </a:p>
          <a:p>
            <a:endParaRPr lang="zh-CN" altLang="en-US" sz="1200" b="0" i="0" kern="1200">
              <a:solidFill>
                <a:schemeClr val="tx1"/>
              </a:solidFill>
              <a:effectLst/>
              <a:latin typeface="Arial" pitchFamily="34" charset="0"/>
              <a:ea typeface="+mn-ea"/>
              <a:cs typeface="+mn-cs"/>
            </a:endParaRPr>
          </a:p>
          <a:p>
            <a:r>
              <a:rPr lang="zh-CN" altLang="en-US"/>
              <a:t/>
            </a:r>
            <a:br>
              <a:rPr lang="zh-CN" altLang="en-US"/>
            </a:br>
            <a:endParaRPr kumimoji="1" lang="zh-CN" altLang="en-US"/>
          </a:p>
          <a:p>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17</a:t>
            </a:fld>
            <a:endParaRPr lang="en-US" altLang="zh-CN"/>
          </a:p>
        </p:txBody>
      </p:sp>
    </p:spTree>
    <p:extLst>
      <p:ext uri="{BB962C8B-B14F-4D97-AF65-F5344CB8AC3E}">
        <p14:creationId xmlns:p14="http://schemas.microsoft.com/office/powerpoint/2010/main" val="40724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a:solidFill>
                  <a:schemeClr val="tx1"/>
                </a:solidFill>
                <a:effectLst/>
                <a:latin typeface="Arial" pitchFamily="34" charset="0"/>
                <a:ea typeface="+mn-ea"/>
                <a:cs typeface="+mn-cs"/>
              </a:rPr>
              <a:t>在上面</a:t>
            </a:r>
            <a:r>
              <a:rPr lang="en-US" altLang="zh-CN" sz="1200" b="0" i="0" kern="1200">
                <a:solidFill>
                  <a:schemeClr val="tx1"/>
                </a:solidFill>
                <a:effectLst/>
                <a:latin typeface="Arial" pitchFamily="34" charset="0"/>
                <a:ea typeface="+mn-ea"/>
                <a:cs typeface="+mn-cs"/>
              </a:rPr>
              <a:t>5</a:t>
            </a:r>
            <a:r>
              <a:rPr lang="zh-CN" altLang="en-US" sz="1200" b="0" i="0" kern="1200">
                <a:solidFill>
                  <a:schemeClr val="tx1"/>
                </a:solidFill>
                <a:effectLst/>
                <a:latin typeface="Arial" pitchFamily="34" charset="0"/>
                <a:ea typeface="+mn-ea"/>
                <a:cs typeface="+mn-cs"/>
              </a:rPr>
              <a:t>个动作中，动作</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可能会和动作</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4</a:t>
            </a:r>
            <a:r>
              <a:rPr lang="zh-CN" altLang="en-US" sz="1200" b="0" i="0" kern="1200">
                <a:solidFill>
                  <a:schemeClr val="tx1"/>
                </a:solidFill>
                <a:effectLst/>
                <a:latin typeface="Arial" pitchFamily="34" charset="0"/>
                <a:ea typeface="+mn-ea"/>
                <a:cs typeface="+mn-cs"/>
              </a:rPr>
              <a:t>重排序，动作</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可能会和动作</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重排序，动作</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可能会和动作</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4</a:t>
            </a:r>
            <a:r>
              <a:rPr lang="zh-CN" altLang="en-US" sz="1200" b="0" i="0" kern="1200">
                <a:solidFill>
                  <a:schemeClr val="tx1"/>
                </a:solidFill>
                <a:effectLst/>
                <a:latin typeface="Arial" pitchFamily="34" charset="0"/>
                <a:ea typeface="+mn-ea"/>
                <a:cs typeface="+mn-cs"/>
              </a:rPr>
              <a:t>重排序，动作</a:t>
            </a:r>
            <a:r>
              <a:rPr lang="en-US" altLang="zh-CN" sz="1200" b="0" i="0" kern="1200">
                <a:solidFill>
                  <a:schemeClr val="tx1"/>
                </a:solidFill>
                <a:effectLst/>
                <a:latin typeface="Arial" pitchFamily="34" charset="0"/>
                <a:ea typeface="+mn-ea"/>
                <a:cs typeface="+mn-cs"/>
              </a:rPr>
              <a:t>4</a:t>
            </a:r>
            <a:r>
              <a:rPr lang="zh-CN" altLang="en-US" sz="1200" b="0" i="0" kern="1200">
                <a:solidFill>
                  <a:schemeClr val="tx1"/>
                </a:solidFill>
                <a:effectLst/>
                <a:latin typeface="Arial" pitchFamily="34" charset="0"/>
                <a:ea typeface="+mn-ea"/>
                <a:cs typeface="+mn-cs"/>
              </a:rPr>
              <a:t>可能会和</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重排序。但动作</a:t>
            </a:r>
            <a:r>
              <a:rPr lang="en-US" altLang="zh-CN" sz="1200" b="0" i="0" kern="1200">
                <a:solidFill>
                  <a:schemeClr val="tx1"/>
                </a:solidFill>
                <a:effectLst/>
                <a:latin typeface="Arial" pitchFamily="34" charset="0"/>
                <a:ea typeface="+mn-ea"/>
                <a:cs typeface="+mn-cs"/>
              </a:rPr>
              <a:t>1</a:t>
            </a:r>
            <a:r>
              <a:rPr lang="zh-CN" altLang="en-US" sz="1200" b="0" i="0" kern="1200">
                <a:solidFill>
                  <a:schemeClr val="tx1"/>
                </a:solidFill>
                <a:effectLst/>
                <a:latin typeface="Arial" pitchFamily="34" charset="0"/>
                <a:ea typeface="+mn-ea"/>
                <a:cs typeface="+mn-cs"/>
              </a:rPr>
              <a:t>和动作</a:t>
            </a:r>
            <a:r>
              <a:rPr lang="en-US" altLang="zh-CN" sz="1200" b="0" i="0" kern="1200">
                <a:solidFill>
                  <a:schemeClr val="tx1"/>
                </a:solidFill>
                <a:effectLst/>
                <a:latin typeface="Arial" pitchFamily="34" charset="0"/>
                <a:ea typeface="+mn-ea"/>
                <a:cs typeface="+mn-cs"/>
              </a:rPr>
              <a:t>3</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5</a:t>
            </a:r>
            <a:r>
              <a:rPr lang="zh-CN" altLang="en-US" sz="1200" b="0" i="0" kern="1200">
                <a:solidFill>
                  <a:schemeClr val="tx1"/>
                </a:solidFill>
                <a:effectLst/>
                <a:latin typeface="Arial" pitchFamily="34" charset="0"/>
                <a:ea typeface="+mn-ea"/>
                <a:cs typeface="+mn-cs"/>
              </a:rPr>
              <a:t>不能重排序。动作</a:t>
            </a:r>
            <a:r>
              <a:rPr lang="en-US" altLang="zh-CN" sz="1200" b="0" i="0" kern="1200">
                <a:solidFill>
                  <a:schemeClr val="tx1"/>
                </a:solidFill>
                <a:effectLst/>
                <a:latin typeface="Arial" pitchFamily="34" charset="0"/>
                <a:ea typeface="+mn-ea"/>
                <a:cs typeface="+mn-cs"/>
              </a:rPr>
              <a:t>2</a:t>
            </a:r>
            <a:r>
              <a:rPr lang="zh-CN" altLang="en-US" sz="1200" b="0" i="0" kern="1200">
                <a:solidFill>
                  <a:schemeClr val="tx1"/>
                </a:solidFill>
                <a:effectLst/>
                <a:latin typeface="Arial" pitchFamily="34" charset="0"/>
                <a:ea typeface="+mn-ea"/>
                <a:cs typeface="+mn-cs"/>
              </a:rPr>
              <a:t>和动作</a:t>
            </a:r>
            <a:r>
              <a:rPr lang="en-US" altLang="zh-CN" sz="1200" b="0" i="0" kern="1200">
                <a:solidFill>
                  <a:schemeClr val="tx1"/>
                </a:solidFill>
                <a:effectLst/>
                <a:latin typeface="Arial" pitchFamily="34" charset="0"/>
                <a:ea typeface="+mn-ea"/>
                <a:cs typeface="+mn-cs"/>
              </a:rPr>
              <a:t>4</a:t>
            </a:r>
            <a:r>
              <a:rPr lang="zh-CN" altLang="en-US" sz="1200" b="0" i="0" kern="1200">
                <a:solidFill>
                  <a:schemeClr val="tx1"/>
                </a:solidFill>
                <a:effectLst/>
                <a:latin typeface="Arial" pitchFamily="34" charset="0"/>
                <a:ea typeface="+mn-ea"/>
                <a:cs typeface="+mn-cs"/>
              </a:rPr>
              <a:t>、</a:t>
            </a:r>
            <a:r>
              <a:rPr lang="en-US" altLang="zh-CN" sz="1200" b="0" i="0" kern="1200">
                <a:solidFill>
                  <a:schemeClr val="tx1"/>
                </a:solidFill>
                <a:effectLst/>
                <a:latin typeface="Arial" pitchFamily="34" charset="0"/>
                <a:ea typeface="+mn-ea"/>
                <a:cs typeface="+mn-cs"/>
              </a:rPr>
              <a:t>5</a:t>
            </a:r>
            <a:r>
              <a:rPr lang="zh-CN" altLang="en-US" sz="1200" b="0" i="0" kern="1200">
                <a:solidFill>
                  <a:schemeClr val="tx1"/>
                </a:solidFill>
                <a:effectLst/>
                <a:latin typeface="Arial" pitchFamily="34" charset="0"/>
                <a:ea typeface="+mn-ea"/>
                <a:cs typeface="+mn-cs"/>
              </a:rPr>
              <a:t>不能重排序。因为它们之间存在数据依赖关系，一旦重排，</a:t>
            </a:r>
            <a:r>
              <a:rPr lang="en-US" altLang="zh-CN" sz="1200" b="0" i="0" kern="1200">
                <a:solidFill>
                  <a:schemeClr val="tx1"/>
                </a:solidFill>
                <a:effectLst/>
                <a:latin typeface="Arial" pitchFamily="34" charset="0"/>
                <a:ea typeface="+mn-ea"/>
                <a:cs typeface="+mn-cs"/>
              </a:rPr>
              <a:t>as-if-serial</a:t>
            </a:r>
            <a:r>
              <a:rPr lang="zh-CN" altLang="en-US" sz="1200" b="0" i="0" kern="1200">
                <a:solidFill>
                  <a:schemeClr val="tx1"/>
                </a:solidFill>
                <a:effectLst/>
                <a:latin typeface="Arial" pitchFamily="34" charset="0"/>
                <a:ea typeface="+mn-ea"/>
                <a:cs typeface="+mn-cs"/>
              </a:rPr>
              <a:t>语义便无法保证。</a:t>
            </a:r>
            <a:endParaRPr kumimoji="1" lang="zh-CN" altLang="en-US"/>
          </a:p>
        </p:txBody>
      </p:sp>
      <p:sp>
        <p:nvSpPr>
          <p:cNvPr id="4" name="日期占位符 3"/>
          <p:cNvSpPr>
            <a:spLocks noGrp="1"/>
          </p:cNvSpPr>
          <p:nvPr>
            <p:ph type="dt" idx="10"/>
          </p:nvPr>
        </p:nvSpPr>
        <p:spPr/>
        <p:txBody>
          <a:bodyPr/>
          <a:lstStyle/>
          <a:p>
            <a:pPr>
              <a:defRPr/>
            </a:pPr>
            <a:r>
              <a:rPr lang="en-US" altLang="zh-CN"/>
              <a:t>2013/12/27</a:t>
            </a:r>
          </a:p>
        </p:txBody>
      </p:sp>
      <p:sp>
        <p:nvSpPr>
          <p:cNvPr id="5" name="幻灯片编号占位符 4"/>
          <p:cNvSpPr>
            <a:spLocks noGrp="1"/>
          </p:cNvSpPr>
          <p:nvPr>
            <p:ph type="sldNum" sz="quarter" idx="11"/>
          </p:nvPr>
        </p:nvSpPr>
        <p:spPr/>
        <p:txBody>
          <a:bodyPr/>
          <a:lstStyle/>
          <a:p>
            <a:pPr>
              <a:defRPr/>
            </a:pPr>
            <a:fld id="{E7B671B6-6F8B-4D3A-B4A8-A15F3CED34EA}" type="slidenum">
              <a:rPr lang="zh-CN" altLang="en-US"/>
              <a:pPr>
                <a:defRPr/>
              </a:pPr>
              <a:t>18</a:t>
            </a:fld>
            <a:endParaRPr lang="en-US" altLang="zh-CN"/>
          </a:p>
        </p:txBody>
      </p:sp>
    </p:spTree>
    <p:extLst>
      <p:ext uri="{BB962C8B-B14F-4D97-AF65-F5344CB8AC3E}">
        <p14:creationId xmlns:p14="http://schemas.microsoft.com/office/powerpoint/2010/main" val="1503618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5" name="图片 6" descr="封面(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2"/>
          <p:cNvSpPr txBox="1">
            <a:spLocks/>
          </p:cNvSpPr>
          <p:nvPr userDrawn="1"/>
        </p:nvSpPr>
        <p:spPr bwMode="auto">
          <a:xfrm>
            <a:off x="677863" y="619125"/>
            <a:ext cx="2089150" cy="360363"/>
          </a:xfrm>
          <a:prstGeom prst="rect">
            <a:avLst/>
          </a:prstGeom>
          <a:noFill/>
          <a:ln w="9525">
            <a:no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mtClean="0">
                <a:solidFill>
                  <a:srgbClr val="F20090"/>
                </a:solidFill>
                <a:ea typeface="微软雅黑" pitchFamily="34" charset="-122"/>
              </a:rPr>
              <a:t>www.vip.com</a:t>
            </a:r>
            <a:endParaRPr lang="zh-CN" altLang="en-US" smtClean="0">
              <a:solidFill>
                <a:srgbClr val="F20090"/>
              </a:solidFill>
              <a:ea typeface="微软雅黑" pitchFamily="34" charset="-122"/>
            </a:endParaRPr>
          </a:p>
        </p:txBody>
      </p:sp>
      <p:sp>
        <p:nvSpPr>
          <p:cNvPr id="2" name="标题 1"/>
          <p:cNvSpPr>
            <a:spLocks noGrp="1"/>
          </p:cNvSpPr>
          <p:nvPr>
            <p:ph type="ctrTitle"/>
          </p:nvPr>
        </p:nvSpPr>
        <p:spPr>
          <a:xfrm>
            <a:off x="605420" y="2204439"/>
            <a:ext cx="6122805" cy="1470025"/>
          </a:xfrm>
        </p:spPr>
        <p:txBody>
          <a:bodyPr/>
          <a:lstStyle>
            <a:lvl1pPr algn="l">
              <a:defRPr b="0">
                <a:solidFill>
                  <a:schemeClr val="tx1">
                    <a:lumMod val="65000"/>
                    <a:lumOff val="35000"/>
                  </a:schemeClr>
                </a:solidFill>
                <a:latin typeface="方正兰亭中粗黑_GBK" pitchFamily="2" charset="-122"/>
                <a:ea typeface="方正兰亭中粗黑_GBK" pitchFamily="2"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677454" y="3814167"/>
            <a:ext cx="5690607" cy="983460"/>
          </a:xfrm>
        </p:spPr>
        <p:txBody>
          <a:bodyPr/>
          <a:lstStyle>
            <a:lvl1pPr marL="0" indent="0" algn="l">
              <a:buNone/>
              <a:defRPr sz="2800" b="0">
                <a:solidFill>
                  <a:schemeClr val="tx1">
                    <a:lumMod val="65000"/>
                    <a:lumOff val="35000"/>
                  </a:schemeClr>
                </a:solidFill>
                <a:latin typeface="方正兰亭中黑_GBK" pitchFamily="2" charset="-122"/>
                <a:ea typeface="方正兰亭中黑_GBK"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22" name="文本占位符 21"/>
          <p:cNvSpPr>
            <a:spLocks noGrp="1"/>
          </p:cNvSpPr>
          <p:nvPr>
            <p:ph type="body" sz="quarter" idx="11"/>
          </p:nvPr>
        </p:nvSpPr>
        <p:spPr>
          <a:xfrm>
            <a:off x="749487" y="6022586"/>
            <a:ext cx="3745716" cy="431800"/>
          </a:xfrm>
        </p:spPr>
        <p:txBody>
          <a:bodyPr/>
          <a:lstStyle>
            <a:lvl1pPr>
              <a:buNone/>
              <a:defRPr sz="1600">
                <a:solidFill>
                  <a:schemeClr val="tx1">
                    <a:lumMod val="65000"/>
                    <a:lumOff val="35000"/>
                  </a:schemeClr>
                </a:solidFill>
                <a:latin typeface="方正兰亭细黑_GBK" pitchFamily="2" charset="-122"/>
                <a:ea typeface="方正兰亭细黑_GBK" pitchFamily="2"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457377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5" name="图片 6" descr="封面(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2"/>
          <p:cNvSpPr txBox="1">
            <a:spLocks/>
          </p:cNvSpPr>
          <p:nvPr userDrawn="1"/>
        </p:nvSpPr>
        <p:spPr bwMode="auto">
          <a:xfrm>
            <a:off x="677863" y="619125"/>
            <a:ext cx="2089150" cy="360363"/>
          </a:xfrm>
          <a:prstGeom prst="rect">
            <a:avLst/>
          </a:prstGeom>
          <a:noFill/>
          <a:ln w="9525">
            <a:no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mtClean="0">
                <a:solidFill>
                  <a:srgbClr val="F20090"/>
                </a:solidFill>
                <a:ea typeface="微软雅黑" pitchFamily="34" charset="-122"/>
              </a:rPr>
              <a:t>www.vip.com</a:t>
            </a:r>
            <a:endParaRPr lang="zh-CN" altLang="en-US" smtClean="0">
              <a:solidFill>
                <a:srgbClr val="F20090"/>
              </a:solidFill>
              <a:ea typeface="微软雅黑" pitchFamily="34" charset="-122"/>
            </a:endParaRPr>
          </a:p>
        </p:txBody>
      </p:sp>
      <p:sp>
        <p:nvSpPr>
          <p:cNvPr id="2" name="标题 1"/>
          <p:cNvSpPr>
            <a:spLocks noGrp="1"/>
          </p:cNvSpPr>
          <p:nvPr>
            <p:ph type="ctrTitle"/>
          </p:nvPr>
        </p:nvSpPr>
        <p:spPr>
          <a:xfrm>
            <a:off x="605421" y="2204439"/>
            <a:ext cx="6122805" cy="1470025"/>
          </a:xfrm>
        </p:spPr>
        <p:txBody>
          <a:bodyPr/>
          <a:lstStyle>
            <a:lvl1pPr algn="l">
              <a:defRPr b="1">
                <a:solidFill>
                  <a:schemeClr val="tx1">
                    <a:lumMod val="65000"/>
                    <a:lumOff val="35000"/>
                  </a:schemeClr>
                </a:solidFill>
                <a:latin typeface="Avenir LT 65 Medium" pitchFamily="2" charset="0"/>
                <a:ea typeface="微软雅黑" pitchFamily="34" charset="-122"/>
              </a:defRPr>
            </a:lvl1pPr>
          </a:lstStyle>
          <a:p>
            <a:endParaRPr lang="zh-CN" altLang="en-US" dirty="0">
              <a:sym typeface="微软雅黑" pitchFamily="34" charset="-122"/>
            </a:endParaRPr>
          </a:p>
        </p:txBody>
      </p:sp>
      <p:sp>
        <p:nvSpPr>
          <p:cNvPr id="3" name="副标题 2"/>
          <p:cNvSpPr>
            <a:spLocks noGrp="1"/>
          </p:cNvSpPr>
          <p:nvPr>
            <p:ph type="subTitle" idx="1"/>
          </p:nvPr>
        </p:nvSpPr>
        <p:spPr>
          <a:xfrm>
            <a:off x="605421" y="3645099"/>
            <a:ext cx="5690607" cy="983460"/>
          </a:xfrm>
        </p:spPr>
        <p:txBody>
          <a:bodyPr/>
          <a:lstStyle>
            <a:lvl1pPr marL="0" indent="0" algn="l">
              <a:buNone/>
              <a:defRPr sz="2800">
                <a:solidFill>
                  <a:schemeClr val="tx1">
                    <a:lumMod val="65000"/>
                    <a:lumOff val="35000"/>
                  </a:schemeClr>
                </a:solidFill>
                <a:latin typeface="Avenir LT 45 Book" pitchFamily="2" charset="0"/>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sym typeface="微软雅黑" pitchFamily="34" charset="-122"/>
              </a:rPr>
              <a:t>单击此处编辑母版副标题样式</a:t>
            </a:r>
            <a:endParaRPr lang="zh-CN" altLang="en-US" dirty="0">
              <a:sym typeface="微软雅黑" pitchFamily="34" charset="-122"/>
            </a:endParaRPr>
          </a:p>
        </p:txBody>
      </p:sp>
      <p:sp>
        <p:nvSpPr>
          <p:cNvPr id="22" name="文本占位符 21"/>
          <p:cNvSpPr>
            <a:spLocks noGrp="1"/>
          </p:cNvSpPr>
          <p:nvPr>
            <p:ph type="body" sz="quarter" idx="11"/>
          </p:nvPr>
        </p:nvSpPr>
        <p:spPr>
          <a:xfrm>
            <a:off x="605421" y="6094221"/>
            <a:ext cx="3745716" cy="431800"/>
          </a:xfrm>
        </p:spPr>
        <p:txBody>
          <a:bodyPr/>
          <a:lstStyle>
            <a:lvl1pPr>
              <a:buNone/>
              <a:defRPr sz="1800">
                <a:solidFill>
                  <a:schemeClr val="tx1">
                    <a:lumMod val="65000"/>
                    <a:lumOff val="35000"/>
                  </a:schemeClr>
                </a:solidFill>
                <a:latin typeface="Avenir LT 35 Light" pitchFamily="2" charset="0"/>
                <a:ea typeface="微软雅黑" pitchFamily="34"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351682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6" name="图片 6" descr="目录.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17289" y="202605"/>
            <a:ext cx="9258300" cy="561174"/>
          </a:xfrm>
        </p:spPr>
        <p:txBody>
          <a:bodyPr/>
          <a:lstStyle>
            <a:lvl1pPr algn="l">
              <a:defRPr sz="3200" b="0">
                <a:solidFill>
                  <a:srgbClr val="F20090"/>
                </a:solidFill>
                <a:latin typeface="方正兰亭中黑_GBK" pitchFamily="2" charset="-122"/>
                <a:ea typeface="方正兰亭中黑_GBK" pitchFamily="2" charset="-122"/>
              </a:defRPr>
            </a:lvl1pPr>
          </a:lstStyle>
          <a:p>
            <a:r>
              <a:rPr lang="zh-CN" altLang="en-US" dirty="0" smtClean="0"/>
              <a:t>单击此处编辑母版标题样式</a:t>
            </a:r>
            <a:endParaRPr lang="zh-CN" altLang="en-US" dirty="0"/>
          </a:p>
        </p:txBody>
      </p:sp>
      <p:sp>
        <p:nvSpPr>
          <p:cNvPr id="16" name="文本占位符 15"/>
          <p:cNvSpPr>
            <a:spLocks noGrp="1"/>
          </p:cNvSpPr>
          <p:nvPr>
            <p:ph type="body" sz="quarter" idx="13"/>
          </p:nvPr>
        </p:nvSpPr>
        <p:spPr>
          <a:xfrm>
            <a:off x="2766412" y="1916307"/>
            <a:ext cx="4394012" cy="432198"/>
          </a:xfrm>
          <a:solidFill>
            <a:srgbClr val="F20090"/>
          </a:solidFill>
        </p:spPr>
        <p:txBody>
          <a:bodyPr/>
          <a:lstStyle>
            <a:lvl1pPr>
              <a:buNone/>
              <a:defRPr sz="2000" b="0" baseline="0">
                <a:solidFill>
                  <a:schemeClr val="bg1"/>
                </a:solidFill>
                <a:latin typeface="方正兰亭中黑_GBK" pitchFamily="2" charset="-122"/>
                <a:ea typeface="方正兰亭中黑_GBK" pitchFamily="2" charset="-122"/>
              </a:defRPr>
            </a:lvl1pPr>
          </a:lstStyle>
          <a:p>
            <a:pPr lvl="0"/>
            <a:r>
              <a:rPr lang="zh-CN" altLang="en-US" smtClean="0"/>
              <a:t>单击此处编辑母版文本样式</a:t>
            </a:r>
          </a:p>
        </p:txBody>
      </p:sp>
      <p:sp>
        <p:nvSpPr>
          <p:cNvPr id="18" name="文本占位符 15"/>
          <p:cNvSpPr>
            <a:spLocks noGrp="1"/>
          </p:cNvSpPr>
          <p:nvPr>
            <p:ph type="body" sz="quarter" idx="14"/>
          </p:nvPr>
        </p:nvSpPr>
        <p:spPr>
          <a:xfrm>
            <a:off x="2766411" y="2492571"/>
            <a:ext cx="4394012" cy="432198"/>
          </a:xfrm>
          <a:noFill/>
        </p:spPr>
        <p:txBody>
          <a:bodyPr/>
          <a:lstStyle>
            <a:lvl1pPr>
              <a:buNone/>
              <a:defRPr sz="2000" b="0" baseline="0">
                <a:solidFill>
                  <a:schemeClr val="tx1"/>
                </a:solidFill>
                <a:latin typeface="方正兰亭中黑_GBK" pitchFamily="2" charset="-122"/>
                <a:ea typeface="方正兰亭中黑_GBK" pitchFamily="2" charset="-122"/>
              </a:defRPr>
            </a:lvl1pPr>
          </a:lstStyle>
          <a:p>
            <a:pPr lvl="0"/>
            <a:r>
              <a:rPr lang="zh-CN" altLang="en-US" smtClean="0"/>
              <a:t>单击此处编辑母版文本样式</a:t>
            </a:r>
          </a:p>
        </p:txBody>
      </p:sp>
      <p:sp>
        <p:nvSpPr>
          <p:cNvPr id="19" name="文本占位符 15"/>
          <p:cNvSpPr>
            <a:spLocks noGrp="1"/>
          </p:cNvSpPr>
          <p:nvPr>
            <p:ph type="body" sz="quarter" idx="15"/>
          </p:nvPr>
        </p:nvSpPr>
        <p:spPr>
          <a:xfrm>
            <a:off x="2766411" y="3140868"/>
            <a:ext cx="4394012" cy="432198"/>
          </a:xfrm>
          <a:noFill/>
        </p:spPr>
        <p:txBody>
          <a:bodyPr/>
          <a:lstStyle>
            <a:lvl1pPr>
              <a:buNone/>
              <a:defRPr sz="2000" b="0" baseline="0">
                <a:solidFill>
                  <a:schemeClr val="tx1"/>
                </a:solidFill>
                <a:latin typeface="方正兰亭中黑_GBK" pitchFamily="2" charset="-122"/>
                <a:ea typeface="方正兰亭中黑_GBK" pitchFamily="2" charset="-122"/>
              </a:defRPr>
            </a:lvl1pPr>
          </a:lstStyle>
          <a:p>
            <a:pPr lvl="0"/>
            <a:r>
              <a:rPr lang="zh-CN" altLang="en-US" dirty="0" smtClean="0"/>
              <a:t>单击此处编辑母版文本样式</a:t>
            </a:r>
          </a:p>
        </p:txBody>
      </p:sp>
    </p:spTree>
    <p:extLst>
      <p:ext uri="{BB962C8B-B14F-4D97-AF65-F5344CB8AC3E}">
        <p14:creationId xmlns:p14="http://schemas.microsoft.com/office/powerpoint/2010/main" val="3912367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6" name="图片 6" descr="目录.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317289" y="202605"/>
            <a:ext cx="9258300" cy="561174"/>
          </a:xfrm>
        </p:spPr>
        <p:txBody>
          <a:bodyPr/>
          <a:lstStyle>
            <a:lvl1pPr algn="l">
              <a:defRPr sz="3200">
                <a:solidFill>
                  <a:srgbClr val="F20090"/>
                </a:solidFill>
                <a:latin typeface="Avenir LT 65 Medium" pitchFamily="2" charset="0"/>
                <a:ea typeface="微软雅黑" pitchFamily="34" charset="-122"/>
              </a:defRPr>
            </a:lvl1pPr>
          </a:lstStyle>
          <a:p>
            <a:endParaRPr lang="zh-CN" altLang="en-US" dirty="0">
              <a:sym typeface="微软雅黑" pitchFamily="34" charset="-122"/>
            </a:endParaRPr>
          </a:p>
        </p:txBody>
      </p:sp>
      <p:sp>
        <p:nvSpPr>
          <p:cNvPr id="16" name="文本占位符 15"/>
          <p:cNvSpPr>
            <a:spLocks noGrp="1"/>
          </p:cNvSpPr>
          <p:nvPr>
            <p:ph type="body" sz="quarter" idx="13"/>
          </p:nvPr>
        </p:nvSpPr>
        <p:spPr>
          <a:xfrm>
            <a:off x="2766412" y="1916307"/>
            <a:ext cx="4394012" cy="432198"/>
          </a:xfrm>
          <a:solidFill>
            <a:srgbClr val="F20090"/>
          </a:solidFill>
        </p:spPr>
        <p:txBody>
          <a:bodyPr/>
          <a:lstStyle>
            <a:lvl1pPr>
              <a:buNone/>
              <a:defRPr sz="2000" b="1" baseline="0">
                <a:solidFill>
                  <a:schemeClr val="bg1"/>
                </a:solidFill>
                <a:latin typeface="Avenir LT 45 Book" pitchFamily="2" charset="0"/>
                <a:ea typeface="微软雅黑" pitchFamily="34" charset="-122"/>
              </a:defRPr>
            </a:lvl1pPr>
          </a:lstStyle>
          <a:p>
            <a:pPr lvl="0"/>
            <a:endParaRPr lang="zh-CN" altLang="en-US" dirty="0" smtClean="0"/>
          </a:p>
        </p:txBody>
      </p:sp>
      <p:sp>
        <p:nvSpPr>
          <p:cNvPr id="18" name="文本占位符 15"/>
          <p:cNvSpPr>
            <a:spLocks noGrp="1"/>
          </p:cNvSpPr>
          <p:nvPr>
            <p:ph type="body" sz="quarter" idx="14"/>
          </p:nvPr>
        </p:nvSpPr>
        <p:spPr>
          <a:xfrm>
            <a:off x="2766411" y="2492571"/>
            <a:ext cx="4394012" cy="432198"/>
          </a:xfrm>
          <a:noFill/>
        </p:spPr>
        <p:txBody>
          <a:bodyPr/>
          <a:lstStyle>
            <a:lvl1pPr>
              <a:buNone/>
              <a:defRPr sz="2000" b="1" baseline="0">
                <a:solidFill>
                  <a:schemeClr val="tx1"/>
                </a:solidFill>
                <a:latin typeface="Avenir LT 45 Book" pitchFamily="2" charset="0"/>
                <a:ea typeface="微软雅黑" pitchFamily="34" charset="-122"/>
              </a:defRPr>
            </a:lvl1pPr>
          </a:lstStyle>
          <a:p>
            <a:pPr lvl="0"/>
            <a:endParaRPr lang="zh-CN" altLang="en-US" dirty="0" smtClean="0"/>
          </a:p>
        </p:txBody>
      </p:sp>
      <p:sp>
        <p:nvSpPr>
          <p:cNvPr id="19" name="文本占位符 15"/>
          <p:cNvSpPr>
            <a:spLocks noGrp="1"/>
          </p:cNvSpPr>
          <p:nvPr>
            <p:ph type="body" sz="quarter" idx="15"/>
          </p:nvPr>
        </p:nvSpPr>
        <p:spPr>
          <a:xfrm>
            <a:off x="2766411" y="3140868"/>
            <a:ext cx="4394012" cy="432198"/>
          </a:xfrm>
          <a:noFill/>
        </p:spPr>
        <p:txBody>
          <a:bodyPr/>
          <a:lstStyle>
            <a:lvl1pPr>
              <a:buNone/>
              <a:defRPr sz="2000" b="1" baseline="0">
                <a:solidFill>
                  <a:schemeClr val="tx1"/>
                </a:solidFill>
                <a:latin typeface="Avenir LT 45 Book" pitchFamily="2" charset="0"/>
                <a:ea typeface="微软雅黑" pitchFamily="34" charset="-122"/>
              </a:defRPr>
            </a:lvl1pPr>
          </a:lstStyle>
          <a:p>
            <a:pPr lvl="0"/>
            <a:endParaRPr lang="zh-CN" altLang="en-US" dirty="0" smtClean="0"/>
          </a:p>
        </p:txBody>
      </p:sp>
    </p:spTree>
    <p:extLst>
      <p:ext uri="{BB962C8B-B14F-4D97-AF65-F5344CB8AC3E}">
        <p14:creationId xmlns:p14="http://schemas.microsoft.com/office/powerpoint/2010/main" val="3511485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6" descr="内页.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5"/>
          <p:cNvSpPr txBox="1">
            <a:spLocks/>
          </p:cNvSpPr>
          <p:nvPr userDrawn="1"/>
        </p:nvSpPr>
        <p:spPr>
          <a:xfrm>
            <a:off x="7929563" y="6089650"/>
            <a:ext cx="2400300" cy="365125"/>
          </a:xfrm>
          <a:prstGeom prst="rect">
            <a:avLst/>
          </a:prstGeom>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defRPr/>
            </a:pPr>
            <a:fld id="{89AEFCC9-531D-4D6C-BC0F-EC3510C73246}" type="slidenum">
              <a:rPr lang="zh-CN" altLang="en-US" sz="1600" smtClean="0">
                <a:solidFill>
                  <a:schemeClr val="bg1"/>
                </a:solidFill>
              </a:rPr>
              <a:pPr algn="r" eaLnBrk="1" hangingPunct="1">
                <a:defRPr/>
              </a:pPr>
              <a:t>‹#›</a:t>
            </a:fld>
            <a:endParaRPr lang="zh-CN" altLang="en-US" sz="1600" smtClean="0">
              <a:solidFill>
                <a:schemeClr val="bg1"/>
              </a:solidFill>
            </a:endParaRPr>
          </a:p>
        </p:txBody>
      </p:sp>
      <p:cxnSp>
        <p:nvCxnSpPr>
          <p:cNvPr id="6" name="直接连接符 5"/>
          <p:cNvCxnSpPr/>
          <p:nvPr userDrawn="1"/>
        </p:nvCxnSpPr>
        <p:spPr>
          <a:xfrm>
            <a:off x="388938" y="835025"/>
            <a:ext cx="9436100" cy="0"/>
          </a:xfrm>
          <a:prstGeom prst="line">
            <a:avLst/>
          </a:prstGeom>
          <a:ln w="28575">
            <a:solidFill>
              <a:srgbClr val="FA0095"/>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51245" y="202605"/>
            <a:ext cx="9474399" cy="633207"/>
          </a:xfrm>
        </p:spPr>
        <p:txBody>
          <a:bodyPr/>
          <a:lstStyle>
            <a:lvl1pPr algn="l">
              <a:defRPr sz="3200">
                <a:solidFill>
                  <a:srgbClr val="F20090"/>
                </a:solidFill>
                <a:latin typeface="方正兰亭中黑_GBK" pitchFamily="2" charset="-122"/>
                <a:ea typeface="方正兰亭中黑_GBK" pitchFamily="2" charset="-122"/>
              </a:defRPr>
            </a:lvl1pPr>
          </a:lstStyle>
          <a:p>
            <a:r>
              <a:rPr lang="zh-CN" altLang="en-US" dirty="0" smtClean="0">
                <a:sym typeface="微软雅黑" pitchFamily="34" charset="-122"/>
              </a:rPr>
              <a:t>单击此处编辑母版标题样式</a:t>
            </a:r>
            <a:endParaRPr lang="zh-CN" altLang="en-US" dirty="0"/>
          </a:p>
        </p:txBody>
      </p:sp>
      <p:sp>
        <p:nvSpPr>
          <p:cNvPr id="11" name="文本占位符 15"/>
          <p:cNvSpPr>
            <a:spLocks noGrp="1"/>
          </p:cNvSpPr>
          <p:nvPr>
            <p:ph type="body" sz="quarter" idx="15"/>
          </p:nvPr>
        </p:nvSpPr>
        <p:spPr>
          <a:xfrm>
            <a:off x="317289" y="1123944"/>
            <a:ext cx="9436322" cy="432198"/>
          </a:xfrm>
          <a:noFill/>
        </p:spPr>
        <p:txBody>
          <a:bodyPr/>
          <a:lstStyle>
            <a:lvl1pPr>
              <a:buNone/>
              <a:defRPr sz="1800" b="0" baseline="0">
                <a:solidFill>
                  <a:schemeClr val="tx1"/>
                </a:solidFill>
                <a:latin typeface="方正兰亭中黑_GBK" pitchFamily="2" charset="-122"/>
                <a:ea typeface="方正兰亭中黑_GBK" pitchFamily="2" charset="-122"/>
              </a:defRPr>
            </a:lvl1pPr>
          </a:lstStyle>
          <a:p>
            <a:pPr lvl="0"/>
            <a:r>
              <a:rPr lang="zh-CN" altLang="en-US" dirty="0" smtClean="0">
                <a:sym typeface="微软雅黑" pitchFamily="34" charset="-122"/>
              </a:rPr>
              <a:t>单击此处编辑母版文本样式</a:t>
            </a:r>
          </a:p>
        </p:txBody>
      </p:sp>
    </p:spTree>
    <p:extLst>
      <p:ext uri="{BB962C8B-B14F-4D97-AF65-F5344CB8AC3E}">
        <p14:creationId xmlns:p14="http://schemas.microsoft.com/office/powerpoint/2010/main" val="1355054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6" descr="内页.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5"/>
          <p:cNvSpPr txBox="1">
            <a:spLocks/>
          </p:cNvSpPr>
          <p:nvPr userDrawn="1"/>
        </p:nvSpPr>
        <p:spPr>
          <a:xfrm>
            <a:off x="7929563" y="6089650"/>
            <a:ext cx="2400300" cy="365125"/>
          </a:xfrm>
          <a:prstGeom prst="rect">
            <a:avLst/>
          </a:prstGeom>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defRPr/>
            </a:pPr>
            <a:fld id="{1815FDBF-1549-40BC-92F7-3D86012FA0BF}" type="slidenum">
              <a:rPr lang="zh-CN" altLang="en-US" sz="1600" smtClean="0">
                <a:solidFill>
                  <a:schemeClr val="bg1"/>
                </a:solidFill>
              </a:rPr>
              <a:pPr algn="r" eaLnBrk="1" hangingPunct="1">
                <a:defRPr/>
              </a:pPr>
              <a:t>‹#›</a:t>
            </a:fld>
            <a:endParaRPr lang="zh-CN" altLang="en-US" sz="1600" smtClean="0">
              <a:solidFill>
                <a:schemeClr val="bg1"/>
              </a:solidFill>
            </a:endParaRPr>
          </a:p>
        </p:txBody>
      </p:sp>
      <p:cxnSp>
        <p:nvCxnSpPr>
          <p:cNvPr id="6" name="直接连接符 5"/>
          <p:cNvCxnSpPr/>
          <p:nvPr userDrawn="1"/>
        </p:nvCxnSpPr>
        <p:spPr>
          <a:xfrm>
            <a:off x="388938" y="835025"/>
            <a:ext cx="9436100" cy="0"/>
          </a:xfrm>
          <a:prstGeom prst="line">
            <a:avLst/>
          </a:prstGeom>
          <a:ln w="28575">
            <a:solidFill>
              <a:srgbClr val="FA0095"/>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51245" y="202605"/>
            <a:ext cx="9474399" cy="633207"/>
          </a:xfrm>
        </p:spPr>
        <p:txBody>
          <a:bodyPr/>
          <a:lstStyle>
            <a:lvl1pPr algn="l">
              <a:defRPr sz="3200">
                <a:solidFill>
                  <a:srgbClr val="F20090"/>
                </a:solidFill>
                <a:latin typeface="Avenir LT 65 Medium" pitchFamily="2" charset="0"/>
                <a:ea typeface="微软雅黑" pitchFamily="34" charset="-122"/>
              </a:defRPr>
            </a:lvl1pPr>
          </a:lstStyle>
          <a:p>
            <a:endParaRPr lang="zh-CN" altLang="en-US" dirty="0"/>
          </a:p>
        </p:txBody>
      </p:sp>
      <p:sp>
        <p:nvSpPr>
          <p:cNvPr id="11" name="文本占位符 15"/>
          <p:cNvSpPr>
            <a:spLocks noGrp="1"/>
          </p:cNvSpPr>
          <p:nvPr>
            <p:ph type="body" sz="quarter" idx="15"/>
          </p:nvPr>
        </p:nvSpPr>
        <p:spPr>
          <a:xfrm>
            <a:off x="317289" y="1123944"/>
            <a:ext cx="9436322" cy="432198"/>
          </a:xfrm>
          <a:noFill/>
        </p:spPr>
        <p:txBody>
          <a:bodyPr/>
          <a:lstStyle>
            <a:lvl1pPr>
              <a:buNone/>
              <a:defRPr sz="1800" b="0" baseline="0">
                <a:solidFill>
                  <a:schemeClr val="tx1"/>
                </a:solidFill>
                <a:latin typeface="Avenir LT 45 Book" pitchFamily="2" charset="0"/>
                <a:ea typeface="微软雅黑" pitchFamily="34" charset="-122"/>
              </a:defRPr>
            </a:lvl1pPr>
          </a:lstStyle>
          <a:p>
            <a:pPr lvl="0"/>
            <a:r>
              <a:rPr lang="zh-CN" altLang="en-US" smtClean="0">
                <a:sym typeface="微软雅黑" pitchFamily="34" charset="-122"/>
              </a:rPr>
              <a:t>单击此处编辑母版文本样式</a:t>
            </a:r>
          </a:p>
        </p:txBody>
      </p:sp>
    </p:spTree>
    <p:extLst>
      <p:ext uri="{BB962C8B-B14F-4D97-AF65-F5344CB8AC3E}">
        <p14:creationId xmlns:p14="http://schemas.microsoft.com/office/powerpoint/2010/main" val="390468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pic>
        <p:nvPicPr>
          <p:cNvPr id="3" name="图片 6" descr="封底(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副标题 2"/>
          <p:cNvSpPr txBox="1">
            <a:spLocks/>
          </p:cNvSpPr>
          <p:nvPr userDrawn="1"/>
        </p:nvSpPr>
        <p:spPr bwMode="auto">
          <a:xfrm>
            <a:off x="8169275" y="6094413"/>
            <a:ext cx="2089150" cy="360362"/>
          </a:xfrm>
          <a:prstGeom prst="rect">
            <a:avLst/>
          </a:prstGeom>
          <a:noFill/>
          <a:ln w="9525">
            <a:noFill/>
            <a:miter lim="800000"/>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en-US" altLang="zh-CN" smtClean="0">
                <a:solidFill>
                  <a:srgbClr val="F20090"/>
                </a:solidFill>
                <a:ea typeface="微软雅黑" pitchFamily="34" charset="-122"/>
              </a:rPr>
              <a:t>www.vip.com</a:t>
            </a:r>
            <a:endParaRPr lang="zh-CN" altLang="en-US" smtClean="0">
              <a:solidFill>
                <a:srgbClr val="F20090"/>
              </a:solidFill>
              <a:ea typeface="微软雅黑" pitchFamily="34" charset="-122"/>
            </a:endParaRPr>
          </a:p>
        </p:txBody>
      </p:sp>
      <p:sp>
        <p:nvSpPr>
          <p:cNvPr id="15" name="文本占位符 14"/>
          <p:cNvSpPr>
            <a:spLocks noGrp="1"/>
          </p:cNvSpPr>
          <p:nvPr>
            <p:ph type="body" sz="quarter" idx="10"/>
          </p:nvPr>
        </p:nvSpPr>
        <p:spPr>
          <a:xfrm>
            <a:off x="4567236" y="2708670"/>
            <a:ext cx="5330825" cy="1152528"/>
          </a:xfrm>
        </p:spPr>
        <p:txBody>
          <a:bodyPr/>
          <a:lstStyle>
            <a:lvl1pPr algn="r">
              <a:buNone/>
              <a:defRPr sz="7200">
                <a:solidFill>
                  <a:schemeClr val="tx1">
                    <a:lumMod val="65000"/>
                    <a:lumOff val="35000"/>
                  </a:schemeClr>
                </a:solidFill>
                <a:latin typeface="Avenir LT 65 Medium" pitchFamily="2" charset="0"/>
              </a:defRPr>
            </a:lvl1pPr>
          </a:lstStyle>
          <a:p>
            <a:pPr lvl="0"/>
            <a:endParaRPr lang="zh-CN" altLang="en-US" dirty="0" smtClean="0"/>
          </a:p>
        </p:txBody>
      </p:sp>
    </p:spTree>
    <p:extLst>
      <p:ext uri="{BB962C8B-B14F-4D97-AF65-F5344CB8AC3E}">
        <p14:creationId xmlns:p14="http://schemas.microsoft.com/office/powerpoint/2010/main" val="3808571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212" y="0"/>
            <a:ext cx="1028257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5"/>
          <p:cNvSpPr txBox="1">
            <a:spLocks/>
          </p:cNvSpPr>
          <p:nvPr userDrawn="1"/>
        </p:nvSpPr>
        <p:spPr>
          <a:xfrm>
            <a:off x="7875733" y="6079026"/>
            <a:ext cx="24003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F877B7B-AC43-453B-AE85-FF3578C3DDFF}" type="slidenum">
              <a:rPr lang="zh-CN" altLang="en-US" sz="1350">
                <a:solidFill>
                  <a:schemeClr val="bg1"/>
                </a:solidFill>
              </a:rPr>
              <a:pPr algn="r" eaLnBrk="1" hangingPunct="1"/>
              <a:t>‹#›</a:t>
            </a:fld>
            <a:endParaRPr lang="zh-CN" altLang="en-US" sz="1350" dirty="0">
              <a:solidFill>
                <a:schemeClr val="bg1"/>
              </a:solidFill>
            </a:endParaRPr>
          </a:p>
        </p:txBody>
      </p:sp>
      <p:sp>
        <p:nvSpPr>
          <p:cNvPr id="2" name="标题 1"/>
          <p:cNvSpPr>
            <a:spLocks noGrp="1"/>
          </p:cNvSpPr>
          <p:nvPr>
            <p:ph type="title"/>
          </p:nvPr>
        </p:nvSpPr>
        <p:spPr>
          <a:xfrm>
            <a:off x="351246" y="202607"/>
            <a:ext cx="9474399" cy="633207"/>
          </a:xfrm>
        </p:spPr>
        <p:txBody>
          <a:bodyPr/>
          <a:lstStyle>
            <a:lvl1pPr algn="l">
              <a:defRPr sz="2700">
                <a:solidFill>
                  <a:srgbClr val="F20090"/>
                </a:solidFill>
                <a:latin typeface="方正兰亭中黑_GBK" pitchFamily="2" charset="-122"/>
                <a:ea typeface="方正兰亭中黑_GBK" pitchFamily="2" charset="-122"/>
              </a:defRPr>
            </a:lvl1pPr>
          </a:lstStyle>
          <a:p>
            <a:r>
              <a:rPr lang="zh-CN" altLang="en-US" dirty="0" smtClean="0">
                <a:sym typeface="微软雅黑" pitchFamily="34" charset="-122"/>
              </a:rPr>
              <a:t>单击此处编辑母版标题样式</a:t>
            </a:r>
            <a:endParaRPr lang="zh-CN" altLang="en-US" dirty="0"/>
          </a:p>
        </p:txBody>
      </p:sp>
      <p:sp>
        <p:nvSpPr>
          <p:cNvPr id="11" name="文本占位符 15"/>
          <p:cNvSpPr>
            <a:spLocks noGrp="1"/>
          </p:cNvSpPr>
          <p:nvPr>
            <p:ph type="body" sz="quarter" idx="15"/>
          </p:nvPr>
        </p:nvSpPr>
        <p:spPr>
          <a:xfrm>
            <a:off x="317290" y="1123944"/>
            <a:ext cx="9436322" cy="432198"/>
          </a:xfrm>
          <a:noFill/>
        </p:spPr>
        <p:txBody>
          <a:bodyPr/>
          <a:lstStyle>
            <a:lvl1pPr>
              <a:buNone/>
              <a:defRPr sz="1519" b="0" baseline="0">
                <a:solidFill>
                  <a:schemeClr val="tx1"/>
                </a:solidFill>
                <a:latin typeface="方正兰亭中黑_GBK" pitchFamily="2" charset="-122"/>
                <a:ea typeface="方正兰亭中黑_GBK" pitchFamily="2" charset="-122"/>
              </a:defRPr>
            </a:lvl1pPr>
          </a:lstStyle>
          <a:p>
            <a:pPr lvl="0"/>
            <a:r>
              <a:rPr lang="zh-CN" altLang="en-US" dirty="0" smtClean="0">
                <a:sym typeface="微软雅黑" pitchFamily="34" charset="-122"/>
              </a:rPr>
              <a:t>单击此处编辑母版文本样式</a:t>
            </a:r>
          </a:p>
        </p:txBody>
      </p:sp>
      <p:sp>
        <p:nvSpPr>
          <p:cNvPr id="6" name="副标题 2"/>
          <p:cNvSpPr txBox="1">
            <a:spLocks/>
          </p:cNvSpPr>
          <p:nvPr userDrawn="1"/>
        </p:nvSpPr>
        <p:spPr bwMode="auto">
          <a:xfrm>
            <a:off x="463347" y="6440536"/>
            <a:ext cx="2087762" cy="360363"/>
          </a:xfrm>
          <a:prstGeom prst="rect">
            <a:avLst/>
          </a:prstGeom>
          <a:noFill/>
          <a:ln w="9525">
            <a:noFill/>
            <a:miter lim="800000"/>
            <a:headEnd/>
            <a:tailEnd/>
          </a:ln>
        </p:spPr>
        <p:txBody>
          <a:bodyPr/>
          <a:lstStyle>
            <a:lvl1pPr marL="0" indent="0" algn="l">
              <a:buNone/>
              <a:defRPr sz="2800">
                <a:solidFill>
                  <a:schemeClr val="tx1">
                    <a:lumMod val="65000"/>
                    <a:lumOff val="3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buFont typeface="Arial" charset="0"/>
              <a:buNone/>
              <a:defRPr/>
            </a:pPr>
            <a:r>
              <a:rPr lang="en-US" altLang="zh-CN" sz="1519" dirty="0" smtClean="0">
                <a:solidFill>
                  <a:srgbClr val="F20090"/>
                </a:solidFill>
                <a:latin typeface="+mj-lt"/>
              </a:rPr>
              <a:t>jinrong.vip.com</a:t>
            </a:r>
            <a:endParaRPr lang="zh-CN" altLang="en-US" sz="1519" dirty="0">
              <a:solidFill>
                <a:srgbClr val="F20090"/>
              </a:solidFill>
              <a:latin typeface="+mj-lt"/>
            </a:endParaRPr>
          </a:p>
        </p:txBody>
      </p:sp>
    </p:spTree>
    <p:extLst>
      <p:ext uri="{BB962C8B-B14F-4D97-AF65-F5344CB8AC3E}">
        <p14:creationId xmlns:p14="http://schemas.microsoft.com/office/powerpoint/2010/main" val="6595458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514350" y="274638"/>
            <a:ext cx="92583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514350" y="1600200"/>
            <a:ext cx="92583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514350" y="6356350"/>
            <a:ext cx="24003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charset="0"/>
                <a:ea typeface="宋体" charset="-122"/>
              </a:defRPr>
            </a:lvl1pPr>
          </a:lstStyle>
          <a:p>
            <a:pPr>
              <a:defRPr/>
            </a:pPr>
            <a:fld id="{D6433C82-2555-4691-91D7-718FFBE19A72}" type="datetime1">
              <a:rPr lang="zh-CN" altLang="en-US" smtClean="0"/>
              <a:t>16/7/18</a:t>
            </a:fld>
            <a:endParaRPr lang="zh-CN" altLang="en-US"/>
          </a:p>
        </p:txBody>
      </p:sp>
      <p:sp>
        <p:nvSpPr>
          <p:cNvPr id="5" name="页脚占位符 4"/>
          <p:cNvSpPr>
            <a:spLocks noGrp="1"/>
          </p:cNvSpPr>
          <p:nvPr>
            <p:ph type="ftr" sz="quarter" idx="3"/>
          </p:nvPr>
        </p:nvSpPr>
        <p:spPr>
          <a:xfrm>
            <a:off x="3514725" y="6356350"/>
            <a:ext cx="325755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charset="0"/>
                <a:ea typeface="宋体" charset="-122"/>
              </a:defRPr>
            </a:lvl1pPr>
          </a:lstStyle>
          <a:p>
            <a:pPr>
              <a:defRPr/>
            </a:pPr>
            <a:endParaRPr lang="zh-CN" altLang="en-US"/>
          </a:p>
        </p:txBody>
      </p:sp>
      <p:sp>
        <p:nvSpPr>
          <p:cNvPr id="6" name="灯片编号占位符 5"/>
          <p:cNvSpPr>
            <a:spLocks noGrp="1"/>
          </p:cNvSpPr>
          <p:nvPr>
            <p:ph type="sldNum" sz="quarter" idx="4"/>
          </p:nvPr>
        </p:nvSpPr>
        <p:spPr>
          <a:xfrm>
            <a:off x="7372350" y="6356350"/>
            <a:ext cx="24003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charset="0"/>
                <a:ea typeface="宋体" charset="-122"/>
              </a:defRPr>
            </a:lvl1pPr>
          </a:lstStyle>
          <a:p>
            <a:pPr>
              <a:defRPr/>
            </a:pPr>
            <a:fld id="{F47F7FA8-9991-4E59-83EA-833CEB17273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5051" r:id="rId1"/>
    <p:sldLayoutId id="2147485052" r:id="rId2"/>
    <p:sldLayoutId id="2147485053" r:id="rId3"/>
    <p:sldLayoutId id="2147485054" r:id="rId4"/>
    <p:sldLayoutId id="2147485055" r:id="rId5"/>
    <p:sldLayoutId id="2147485056" r:id="rId6"/>
    <p:sldLayoutId id="2147485057" r:id="rId7"/>
    <p:sldLayoutId id="2147485059" r:id="rId8"/>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黑体" pitchFamily="2" charset="-122"/>
        </a:defRPr>
      </a:lvl2pPr>
      <a:lvl3pPr algn="ctr" rtl="0" eaLnBrk="0" fontAlgn="base" hangingPunct="0">
        <a:spcBef>
          <a:spcPct val="0"/>
        </a:spcBef>
        <a:spcAft>
          <a:spcPct val="0"/>
        </a:spcAft>
        <a:defRPr sz="4400">
          <a:solidFill>
            <a:schemeClr val="tx1"/>
          </a:solidFill>
          <a:latin typeface="Arial" charset="0"/>
          <a:ea typeface="黑体" pitchFamily="2" charset="-122"/>
        </a:defRPr>
      </a:lvl3pPr>
      <a:lvl4pPr algn="ctr" rtl="0" eaLnBrk="0" fontAlgn="base" hangingPunct="0">
        <a:spcBef>
          <a:spcPct val="0"/>
        </a:spcBef>
        <a:spcAft>
          <a:spcPct val="0"/>
        </a:spcAft>
        <a:defRPr sz="4400">
          <a:solidFill>
            <a:schemeClr val="tx1"/>
          </a:solidFill>
          <a:latin typeface="Arial" charset="0"/>
          <a:ea typeface="黑体" pitchFamily="2" charset="-122"/>
        </a:defRPr>
      </a:lvl4pPr>
      <a:lvl5pPr algn="ctr" rtl="0" eaLnBrk="0" fontAlgn="base" hangingPunct="0">
        <a:spcBef>
          <a:spcPct val="0"/>
        </a:spcBef>
        <a:spcAft>
          <a:spcPct val="0"/>
        </a:spcAft>
        <a:defRPr sz="4400">
          <a:solidFill>
            <a:schemeClr val="tx1"/>
          </a:solidFill>
          <a:latin typeface="Arial" charset="0"/>
          <a:ea typeface="黑体" pitchFamily="2"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ifeve.com/how-to-calculate-threadpool-siz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0972" y="2103936"/>
            <a:ext cx="4761755" cy="1701105"/>
          </a:xfrm>
        </p:spPr>
        <p:txBody>
          <a:bodyPr/>
          <a:lstStyle/>
          <a:p>
            <a:pPr>
              <a:defRPr/>
            </a:pPr>
            <a:r>
              <a:rPr lang="en-US" altLang="zh-CN" sz="2531" dirty="0">
                <a:sym typeface="Arial" charset="0"/>
              </a:rPr>
              <a:t>J</a:t>
            </a:r>
            <a:r>
              <a:rPr lang="en-US" altLang="zh-CN" sz="2531" dirty="0">
                <a:sym typeface="Arial" charset="0"/>
              </a:rPr>
              <a:t>ava</a:t>
            </a:r>
            <a:r>
              <a:rPr lang="zh-CN" altLang="en-US" sz="2531" dirty="0">
                <a:sym typeface="Arial" charset="0"/>
              </a:rPr>
              <a:t>并发编程交流</a:t>
            </a:r>
            <a:endParaRPr lang="zh-CN" altLang="en-US" sz="2025" dirty="0">
              <a:sym typeface="Arial" charset="0"/>
            </a:endParaRPr>
          </a:p>
        </p:txBody>
      </p:sp>
      <p:sp>
        <p:nvSpPr>
          <p:cNvPr id="4" name="文本框 3"/>
          <p:cNvSpPr txBox="1"/>
          <p:nvPr/>
        </p:nvSpPr>
        <p:spPr>
          <a:xfrm>
            <a:off x="1070972" y="5688638"/>
            <a:ext cx="1011815" cy="300082"/>
          </a:xfrm>
          <a:prstGeom prst="rect">
            <a:avLst/>
          </a:prstGeom>
          <a:noFill/>
        </p:spPr>
        <p:txBody>
          <a:bodyPr wrap="none" rtlCol="0">
            <a:spAutoFit/>
          </a:bodyPr>
          <a:lstStyle/>
          <a:p>
            <a:r>
              <a:rPr lang="en-US" altLang="zh-CN" sz="1350" dirty="0">
                <a:solidFill>
                  <a:schemeClr val="tx1">
                    <a:lumMod val="65000"/>
                    <a:lumOff val="35000"/>
                  </a:schemeClr>
                </a:solidFill>
              </a:rPr>
              <a:t>2016</a:t>
            </a:r>
            <a:r>
              <a:rPr lang="zh-CN" altLang="en-US" sz="1350" dirty="0">
                <a:solidFill>
                  <a:schemeClr val="tx1">
                    <a:lumMod val="65000"/>
                    <a:lumOff val="35000"/>
                  </a:schemeClr>
                </a:solidFill>
              </a:rPr>
              <a:t>年</a:t>
            </a:r>
            <a:r>
              <a:rPr lang="en-US" altLang="zh-CN" sz="1350" dirty="0">
                <a:solidFill>
                  <a:schemeClr val="tx1">
                    <a:lumMod val="65000"/>
                    <a:lumOff val="35000"/>
                  </a:schemeClr>
                </a:solidFill>
              </a:rPr>
              <a:t>7</a:t>
            </a:r>
            <a:r>
              <a:rPr lang="zh-CN" altLang="en-US" sz="1350" dirty="0">
                <a:solidFill>
                  <a:schemeClr val="tx1">
                    <a:lumMod val="65000"/>
                    <a:lumOff val="35000"/>
                  </a:schemeClr>
                </a:solidFill>
              </a:rPr>
              <a:t>月</a:t>
            </a:r>
            <a:endParaRPr lang="zh-CN" altLang="en-US" sz="1350" dirty="0">
              <a:solidFill>
                <a:schemeClr val="tx1">
                  <a:lumMod val="65000"/>
                  <a:lumOff val="35000"/>
                </a:schemeClr>
              </a:solidFill>
            </a:endParaRPr>
          </a:p>
        </p:txBody>
      </p:sp>
      <p:sp>
        <p:nvSpPr>
          <p:cNvPr id="5" name="标题 1"/>
          <p:cNvSpPr txBox="1">
            <a:spLocks/>
          </p:cNvSpPr>
          <p:nvPr/>
        </p:nvSpPr>
        <p:spPr>
          <a:xfrm>
            <a:off x="1070972" y="3117148"/>
            <a:ext cx="4761755" cy="1701105"/>
          </a:xfrm>
          <a:prstGeom prst="rect">
            <a:avLst/>
          </a:prstGeom>
        </p:spPr>
        <p:txBody>
          <a:bodyPr vert="horz" lIns="77153" tIns="38576" rIns="77153" bIns="38576" rtlCol="0" anchor="ctr">
            <a:normAutofit/>
          </a:bodyPr>
          <a:lstStyle>
            <a:lvl1pPr algn="l" defTabSz="914400" rtl="0" eaLnBrk="1" latinLnBrk="0" hangingPunct="1">
              <a:lnSpc>
                <a:spcPct val="90000"/>
              </a:lnSpc>
              <a:spcBef>
                <a:spcPct val="0"/>
              </a:spcBef>
              <a:buNone/>
              <a:defRPr sz="4400" b="0" kern="1200">
                <a:solidFill>
                  <a:schemeClr val="tx1">
                    <a:lumMod val="65000"/>
                    <a:lumOff val="35000"/>
                  </a:schemeClr>
                </a:solidFill>
                <a:latin typeface="方正兰亭中粗黑_GBK" pitchFamily="2" charset="-122"/>
                <a:ea typeface="方正兰亭中粗黑_GBK" pitchFamily="2" charset="-122"/>
                <a:cs typeface="+mj-cs"/>
              </a:defRPr>
            </a:lvl1pPr>
          </a:lstStyle>
          <a:p>
            <a:pPr>
              <a:defRPr/>
            </a:pPr>
            <a:r>
              <a:rPr lang="zh-CN" altLang="en-US" sz="1688" dirty="0">
                <a:latin typeface="Microsoft YaHei" charset="0"/>
                <a:ea typeface="Microsoft YaHei" charset="0"/>
                <a:cs typeface="Microsoft YaHei" charset="0"/>
                <a:sym typeface="Arial" charset="0"/>
              </a:rPr>
              <a:t>互联网金融事业部</a:t>
            </a:r>
            <a:endParaRPr lang="en-US" altLang="zh-CN" sz="1688" dirty="0">
              <a:latin typeface="Microsoft YaHei" charset="0"/>
              <a:ea typeface="Microsoft YaHei" charset="0"/>
              <a:cs typeface="Microsoft YaHei" charset="0"/>
              <a:sym typeface="Arial" charset="0"/>
            </a:endParaRPr>
          </a:p>
          <a:p>
            <a:pPr>
              <a:defRPr/>
            </a:pPr>
            <a:endParaRPr lang="en-US" altLang="zh-CN" sz="1688" dirty="0">
              <a:latin typeface="Microsoft YaHei" charset="0"/>
              <a:ea typeface="Microsoft YaHei" charset="0"/>
              <a:cs typeface="Microsoft YaHei" charset="0"/>
              <a:sym typeface="Arial" charset="0"/>
            </a:endParaRPr>
          </a:p>
          <a:p>
            <a:pPr>
              <a:defRPr/>
            </a:pPr>
            <a:r>
              <a:rPr lang="zh-CN" altLang="en-US" sz="1688" dirty="0">
                <a:latin typeface="Microsoft YaHei" charset="0"/>
                <a:ea typeface="Microsoft YaHei" charset="0"/>
                <a:cs typeface="Microsoft YaHei" charset="0"/>
                <a:sym typeface="Arial" charset="0"/>
              </a:rPr>
              <a:t>陈剑华</a:t>
            </a:r>
            <a:endParaRPr lang="zh-CN" altLang="en-US" sz="1688" dirty="0">
              <a:latin typeface="Microsoft YaHei" charset="0"/>
              <a:ea typeface="Microsoft YaHei" charset="0"/>
              <a:cs typeface="Microsoft YaHei" charset="0"/>
              <a:sym typeface="Arial" charset="0"/>
            </a:endParaRPr>
          </a:p>
        </p:txBody>
      </p:sp>
    </p:spTree>
    <p:extLst>
      <p:ext uri="{BB962C8B-B14F-4D97-AF65-F5344CB8AC3E}">
        <p14:creationId xmlns:p14="http://schemas.microsoft.com/office/powerpoint/2010/main" val="62683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例子。。</a:t>
            </a:r>
            <a:endParaRPr kumimoji="1" lang="zh-CN" altLang="en-US"/>
          </a:p>
        </p:txBody>
      </p:sp>
      <p:pic>
        <p:nvPicPr>
          <p:cNvPr id="6" name="图片 5"/>
          <p:cNvPicPr>
            <a:picLocks noChangeAspect="1"/>
          </p:cNvPicPr>
          <p:nvPr/>
        </p:nvPicPr>
        <p:blipFill>
          <a:blip r:embed="rId2"/>
          <a:stretch>
            <a:fillRect/>
          </a:stretch>
        </p:blipFill>
        <p:spPr>
          <a:xfrm>
            <a:off x="1541850" y="32540"/>
            <a:ext cx="7544384" cy="6683464"/>
          </a:xfrm>
          <a:prstGeom prst="rect">
            <a:avLst/>
          </a:prstGeom>
        </p:spPr>
      </p:pic>
    </p:spTree>
    <p:extLst>
      <p:ext uri="{BB962C8B-B14F-4D97-AF65-F5344CB8AC3E}">
        <p14:creationId xmlns:p14="http://schemas.microsoft.com/office/powerpoint/2010/main" val="23186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latin typeface="Microsoft YaHei" charset="0"/>
                <a:ea typeface="Microsoft YaHei" charset="0"/>
                <a:cs typeface="Microsoft YaHei" charset="0"/>
              </a:rPr>
              <a:t>可见性</a:t>
            </a:r>
            <a:endParaRPr kumimoji="1" lang="zh-CN" altLang="en-US"/>
          </a:p>
        </p:txBody>
      </p:sp>
      <p:sp>
        <p:nvSpPr>
          <p:cNvPr id="3" name="文本占位符 2"/>
          <p:cNvSpPr>
            <a:spLocks noGrp="1"/>
          </p:cNvSpPr>
          <p:nvPr>
            <p:ph type="body" sz="quarter" idx="15"/>
          </p:nvPr>
        </p:nvSpPr>
        <p:spPr>
          <a:xfrm>
            <a:off x="317288" y="1123944"/>
            <a:ext cx="9724455" cy="4033848"/>
          </a:xfrm>
        </p:spPr>
        <p:txBody>
          <a:bodyPr/>
          <a:lstStyle/>
          <a:p>
            <a:r>
              <a:rPr lang="zh-CN" altLang="en-US" sz="2000">
                <a:latin typeface="Microsoft YaHei" charset="0"/>
                <a:ea typeface="Microsoft YaHei" charset="0"/>
                <a:cs typeface="Microsoft YaHei" charset="0"/>
              </a:rPr>
              <a:t>		可见性（</a:t>
            </a:r>
            <a:r>
              <a:rPr lang="en-US" altLang="zh-CN" sz="2000">
                <a:latin typeface="Microsoft YaHei" charset="0"/>
                <a:ea typeface="Microsoft YaHei" charset="0"/>
                <a:cs typeface="Microsoft YaHei" charset="0"/>
              </a:rPr>
              <a:t>visibility</a:t>
            </a:r>
            <a:r>
              <a:rPr lang="zh-CN" altLang="en-US" sz="2000">
                <a:latin typeface="Microsoft YaHei" charset="0"/>
                <a:ea typeface="Microsoft YaHei" charset="0"/>
                <a:cs typeface="Microsoft YaHei" charset="0"/>
              </a:rPr>
              <a:t>）的问题是</a:t>
            </a:r>
            <a:r>
              <a:rPr lang="en-US" altLang="zh-CN" sz="2000">
                <a:latin typeface="Microsoft YaHei" charset="0"/>
                <a:ea typeface="Microsoft YaHei" charset="0"/>
                <a:cs typeface="Microsoft YaHei" charset="0"/>
              </a:rPr>
              <a:t>Java</a:t>
            </a:r>
            <a:r>
              <a:rPr lang="zh-CN" altLang="en-US" sz="2000">
                <a:latin typeface="Microsoft YaHei" charset="0"/>
                <a:ea typeface="Microsoft YaHei" charset="0"/>
                <a:cs typeface="Microsoft YaHei" charset="0"/>
              </a:rPr>
              <a:t>多线程应用中的错误的根源。</a:t>
            </a:r>
          </a:p>
          <a:p>
            <a:r>
              <a:rPr lang="zh-CN" altLang="en-US" sz="2000">
                <a:latin typeface="Microsoft YaHei" charset="0"/>
                <a:ea typeface="Microsoft YaHei" charset="0"/>
                <a:cs typeface="Microsoft YaHei" charset="0"/>
              </a:rPr>
              <a:t>		</a:t>
            </a:r>
          </a:p>
          <a:p>
            <a:r>
              <a:rPr lang="zh-CN" altLang="en-US" sz="2000">
                <a:latin typeface="Microsoft YaHei" charset="0"/>
                <a:ea typeface="Microsoft YaHei" charset="0"/>
                <a:cs typeface="Microsoft YaHei" charset="0"/>
              </a:rPr>
              <a:t>		在一个单线程程序中，如果首先改变一个变量的值，再读取该变量的值的时候，所读取到的值就是上次写操作写入的值。也就是说前面操作的结果对后面的操作是肯定可见的。</a:t>
            </a:r>
          </a:p>
          <a:p>
            <a:r>
              <a:rPr lang="zh-CN" altLang="en-US" sz="2000">
                <a:latin typeface="Microsoft YaHei" charset="0"/>
                <a:ea typeface="Microsoft YaHei" charset="0"/>
                <a:cs typeface="Microsoft YaHei" charset="0"/>
              </a:rPr>
              <a:t>		</a:t>
            </a:r>
          </a:p>
          <a:p>
            <a:r>
              <a:rPr lang="zh-CN" altLang="en-US" sz="2000">
                <a:latin typeface="Microsoft YaHei" charset="0"/>
                <a:ea typeface="Microsoft YaHei" charset="0"/>
                <a:cs typeface="Microsoft YaHei" charset="0"/>
              </a:rPr>
              <a:t>		但是在多线程程序中，如果不使用一定的同步机制，就不能保证一个线程所写入的值对另外一个线程是可见的。</a:t>
            </a:r>
            <a:endParaRPr kumimoji="1" lang="zh-CN" altLang="en-US" sz="2000">
              <a:latin typeface="Microsoft YaHei" charset="0"/>
              <a:ea typeface="Microsoft YaHei" charset="0"/>
              <a:cs typeface="Microsoft YaHei" charset="0"/>
            </a:endParaRPr>
          </a:p>
        </p:txBody>
      </p:sp>
    </p:spTree>
    <p:extLst>
      <p:ext uri="{BB962C8B-B14F-4D97-AF65-F5344CB8AC3E}">
        <p14:creationId xmlns:p14="http://schemas.microsoft.com/office/powerpoint/2010/main" val="443148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latin typeface="Microsoft YaHei" charset="0"/>
                <a:ea typeface="Microsoft YaHei" charset="0"/>
                <a:cs typeface="Microsoft YaHei" charset="0"/>
              </a:rPr>
              <a:t>怎么保证可见性？</a:t>
            </a:r>
            <a:endParaRPr kumimoji="1" lang="zh-CN" altLang="en-US">
              <a:latin typeface="Microsoft YaHei" charset="0"/>
              <a:ea typeface="Microsoft YaHei" charset="0"/>
              <a:cs typeface="Microsoft YaHei" charset="0"/>
            </a:endParaRPr>
          </a:p>
        </p:txBody>
      </p:sp>
      <p:sp>
        <p:nvSpPr>
          <p:cNvPr id="3" name="内容占位符 2"/>
          <p:cNvSpPr txBox="1">
            <a:spLocks/>
          </p:cNvSpPr>
          <p:nvPr/>
        </p:nvSpPr>
        <p:spPr>
          <a:xfrm>
            <a:off x="605421" y="1412076"/>
            <a:ext cx="8229600" cy="452596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400" smtClean="0">
                <a:solidFill>
                  <a:schemeClr val="tx1">
                    <a:lumMod val="75000"/>
                    <a:lumOff val="25000"/>
                  </a:schemeClr>
                </a:solidFill>
                <a:latin typeface="Microsoft YaHei" charset="0"/>
                <a:ea typeface="Microsoft YaHei" charset="0"/>
                <a:cs typeface="Microsoft YaHei" charset="0"/>
              </a:rPr>
              <a:t>final</a:t>
            </a:r>
          </a:p>
          <a:p>
            <a:pPr lvl="1"/>
            <a:r>
              <a:rPr kumimoji="1" lang="zh-CN" altLang="en-US" sz="2000" smtClean="0">
                <a:solidFill>
                  <a:schemeClr val="tx1">
                    <a:lumMod val="75000"/>
                    <a:lumOff val="25000"/>
                  </a:schemeClr>
                </a:solidFill>
                <a:latin typeface="Microsoft YaHei" charset="0"/>
                <a:ea typeface="Microsoft YaHei" charset="0"/>
                <a:cs typeface="Microsoft YaHei" charset="0"/>
              </a:rPr>
              <a:t>初始化</a:t>
            </a:r>
            <a:r>
              <a:rPr kumimoji="1" lang="en-US" altLang="zh-CN" sz="2000" smtClean="0">
                <a:solidFill>
                  <a:schemeClr val="tx1">
                    <a:lumMod val="75000"/>
                    <a:lumOff val="25000"/>
                  </a:schemeClr>
                </a:solidFill>
                <a:latin typeface="Microsoft YaHei" charset="0"/>
                <a:ea typeface="Microsoft YaHei" charset="0"/>
                <a:cs typeface="Microsoft YaHei" charset="0"/>
              </a:rPr>
              <a:t>final</a:t>
            </a:r>
            <a:r>
              <a:rPr kumimoji="1" lang="zh-CN" altLang="en-US" sz="2000" smtClean="0">
                <a:solidFill>
                  <a:schemeClr val="tx1">
                    <a:lumMod val="75000"/>
                    <a:lumOff val="25000"/>
                  </a:schemeClr>
                </a:solidFill>
                <a:latin typeface="Microsoft YaHei" charset="0"/>
                <a:ea typeface="Microsoft YaHei" charset="0"/>
                <a:cs typeface="Microsoft YaHei" charset="0"/>
              </a:rPr>
              <a:t>字段确保可见性</a:t>
            </a:r>
            <a:endParaRPr kumimoji="1" lang="en-US" altLang="zh-CN" sz="2000" smtClean="0">
              <a:solidFill>
                <a:schemeClr val="tx1">
                  <a:lumMod val="75000"/>
                  <a:lumOff val="25000"/>
                </a:schemeClr>
              </a:solidFill>
              <a:latin typeface="Microsoft YaHei" charset="0"/>
              <a:ea typeface="Microsoft YaHei" charset="0"/>
              <a:cs typeface="Microsoft YaHei" charset="0"/>
            </a:endParaRPr>
          </a:p>
          <a:p>
            <a:r>
              <a:rPr kumimoji="1" lang="en-US" altLang="zh-CN" sz="2400" smtClean="0">
                <a:solidFill>
                  <a:schemeClr val="tx1">
                    <a:lumMod val="75000"/>
                    <a:lumOff val="25000"/>
                  </a:schemeClr>
                </a:solidFill>
                <a:latin typeface="Microsoft YaHei" charset="0"/>
                <a:ea typeface="Microsoft YaHei" charset="0"/>
                <a:cs typeface="Microsoft YaHei" charset="0"/>
              </a:rPr>
              <a:t>volatile</a:t>
            </a:r>
          </a:p>
          <a:p>
            <a:pPr lvl="1"/>
            <a:r>
              <a:rPr kumimoji="1" lang="zh-CN" altLang="en-US" sz="2000" smtClean="0">
                <a:solidFill>
                  <a:schemeClr val="tx1">
                    <a:lumMod val="75000"/>
                    <a:lumOff val="25000"/>
                  </a:schemeClr>
                </a:solidFill>
                <a:latin typeface="Microsoft YaHei" charset="0"/>
                <a:ea typeface="Microsoft YaHei" charset="0"/>
                <a:cs typeface="Microsoft YaHei" charset="0"/>
              </a:rPr>
              <a:t>读写</a:t>
            </a:r>
            <a:r>
              <a:rPr kumimoji="1" lang="en-US" altLang="zh-CN" sz="2000" smtClean="0">
                <a:solidFill>
                  <a:schemeClr val="tx1">
                    <a:lumMod val="75000"/>
                    <a:lumOff val="25000"/>
                  </a:schemeClr>
                </a:solidFill>
                <a:latin typeface="Microsoft YaHei" charset="0"/>
                <a:ea typeface="Microsoft YaHei" charset="0"/>
                <a:cs typeface="Microsoft YaHei" charset="0"/>
              </a:rPr>
              <a:t>volatile</a:t>
            </a:r>
            <a:r>
              <a:rPr kumimoji="1" lang="zh-CN" altLang="en-US" sz="2000" smtClean="0">
                <a:solidFill>
                  <a:schemeClr val="tx1">
                    <a:lumMod val="75000"/>
                    <a:lumOff val="25000"/>
                  </a:schemeClr>
                </a:solidFill>
                <a:latin typeface="Microsoft YaHei" charset="0"/>
                <a:ea typeface="Microsoft YaHei" charset="0"/>
                <a:cs typeface="Microsoft YaHei" charset="0"/>
              </a:rPr>
              <a:t>字段确保可见性</a:t>
            </a:r>
            <a:endParaRPr kumimoji="1" lang="en-US" altLang="zh-CN" sz="2000" smtClean="0">
              <a:solidFill>
                <a:schemeClr val="tx1">
                  <a:lumMod val="75000"/>
                  <a:lumOff val="25000"/>
                </a:schemeClr>
              </a:solidFill>
              <a:latin typeface="Microsoft YaHei" charset="0"/>
              <a:ea typeface="Microsoft YaHei" charset="0"/>
              <a:cs typeface="Microsoft YaHei" charset="0"/>
            </a:endParaRPr>
          </a:p>
          <a:p>
            <a:r>
              <a:rPr kumimoji="1" lang="en-US" altLang="zh-CN" sz="2400" smtClean="0">
                <a:solidFill>
                  <a:schemeClr val="tx1">
                    <a:lumMod val="75000"/>
                    <a:lumOff val="25000"/>
                  </a:schemeClr>
                </a:solidFill>
                <a:latin typeface="Microsoft YaHei" charset="0"/>
                <a:ea typeface="Microsoft YaHei" charset="0"/>
                <a:cs typeface="Microsoft YaHei" charset="0"/>
              </a:rPr>
              <a:t>synchronized</a:t>
            </a:r>
          </a:p>
          <a:p>
            <a:pPr lvl="1"/>
            <a:r>
              <a:rPr kumimoji="1" lang="zh-CN" altLang="en-US" sz="2000" smtClean="0">
                <a:solidFill>
                  <a:schemeClr val="tx1">
                    <a:lumMod val="75000"/>
                    <a:lumOff val="25000"/>
                  </a:schemeClr>
                </a:solidFill>
                <a:latin typeface="Microsoft YaHei" charset="0"/>
                <a:ea typeface="Microsoft YaHei" charset="0"/>
                <a:cs typeface="Microsoft YaHei" charset="0"/>
              </a:rPr>
              <a:t>同步块内读写字段确保可见性（由锁的</a:t>
            </a:r>
            <a:r>
              <a:rPr kumimoji="1" lang="en-US" altLang="zh-CN" sz="2000" smtClean="0">
                <a:solidFill>
                  <a:schemeClr val="tx1">
                    <a:lumMod val="75000"/>
                    <a:lumOff val="25000"/>
                  </a:schemeClr>
                </a:solidFill>
                <a:latin typeface="Microsoft YaHei" charset="0"/>
                <a:ea typeface="Microsoft YaHei" charset="0"/>
                <a:cs typeface="Microsoft YaHei" charset="0"/>
              </a:rPr>
              <a:t>happens-before</a:t>
            </a:r>
            <a:r>
              <a:rPr kumimoji="1" lang="zh-CN" altLang="en-US" sz="2000" smtClean="0">
                <a:solidFill>
                  <a:schemeClr val="tx1">
                    <a:lumMod val="75000"/>
                    <a:lumOff val="25000"/>
                  </a:schemeClr>
                </a:solidFill>
                <a:latin typeface="Microsoft YaHei" charset="0"/>
                <a:ea typeface="Microsoft YaHei" charset="0"/>
                <a:cs typeface="Microsoft YaHei" charset="0"/>
              </a:rPr>
              <a:t>规则保证）</a:t>
            </a:r>
          </a:p>
        </p:txBody>
      </p:sp>
    </p:spTree>
    <p:extLst>
      <p:ext uri="{BB962C8B-B14F-4D97-AF65-F5344CB8AC3E}">
        <p14:creationId xmlns:p14="http://schemas.microsoft.com/office/powerpoint/2010/main" val="98884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对角圆角矩形 11"/>
          <p:cNvSpPr/>
          <p:nvPr/>
        </p:nvSpPr>
        <p:spPr>
          <a:xfrm>
            <a:off x="4352992" y="2465558"/>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solidFill>
                  <a:schemeClr val="bg1"/>
                </a:solidFill>
                <a:latin typeface="Impact" panose="020B0806030902050204" pitchFamily="34" charset="0"/>
                <a:ea typeface="微软雅黑" pitchFamily="34" charset="-122"/>
              </a:rPr>
              <a:t>02  </a:t>
            </a:r>
            <a:r>
              <a:rPr lang="zh-CN" altLang="en-US" sz="2278" b="1" dirty="0">
                <a:solidFill>
                  <a:schemeClr val="bg1"/>
                </a:solidFill>
                <a:latin typeface="微软雅黑" pitchFamily="34" charset="-122"/>
                <a:ea typeface="微软雅黑" pitchFamily="34" charset="-122"/>
              </a:rPr>
              <a:t>重排序</a:t>
            </a:r>
            <a:endParaRPr lang="zh-CN" altLang="en-US" sz="2278" b="1" dirty="0">
              <a:solidFill>
                <a:schemeClr val="bg1"/>
              </a:solidFill>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01  </a:t>
            </a:r>
            <a:r>
              <a:rPr lang="zh-CN" altLang="en-US" sz="2278" b="1" dirty="0">
                <a:latin typeface="微软雅黑" pitchFamily="34" charset="-122"/>
                <a:ea typeface="微软雅黑" pitchFamily="34" charset="-122"/>
                <a:sym typeface="Arial" pitchFamily="34" charset="0"/>
              </a:rPr>
              <a:t>内存模型</a:t>
            </a:r>
            <a:endParaRPr lang="zh-CN" altLang="en-US" sz="2278" b="1" dirty="0">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latin typeface="Impact" panose="020B0806030902050204" pitchFamily="34" charset="0"/>
                <a:ea typeface="微软雅黑" pitchFamily="34" charset="-122"/>
                <a:sym typeface="Arial" pitchFamily="34" charset="0"/>
              </a:rPr>
              <a:t>03  </a:t>
            </a:r>
            <a:r>
              <a:rPr lang="en-US" altLang="zh-CN" sz="2278" b="1" dirty="0">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04  </a:t>
            </a:r>
            <a:r>
              <a:rPr lang="zh-CN" altLang="en-US" sz="2278" b="1" dirty="0">
                <a:latin typeface="微软雅黑" pitchFamily="34" charset="-122"/>
                <a:ea typeface="微软雅黑" pitchFamily="34" charset="-122"/>
              </a:rPr>
              <a:t>常用场景的坑</a:t>
            </a:r>
            <a:endParaRPr lang="zh-CN" altLang="en-US" sz="2278" b="1" dirty="0">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05  </a:t>
            </a:r>
            <a:r>
              <a:rPr lang="zh-CN" altLang="en-US" sz="2278" b="1" dirty="0">
                <a:latin typeface="微软雅黑" pitchFamily="34" charset="-122"/>
                <a:ea typeface="微软雅黑" pitchFamily="34" charset="-122"/>
                <a:sym typeface="Arial" pitchFamily="34" charset="0"/>
              </a:rPr>
              <a:t>线程池的使用</a:t>
            </a:r>
            <a:endParaRPr lang="zh-CN" altLang="en-US" sz="2278" b="1" dirty="0">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49270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16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4" fill="hold" grpId="0" nodeType="withEffect">
                                  <p:stCondLst>
                                    <p:cond delay="1000"/>
                                  </p:stCondLst>
                                  <p:iterate type="lt">
                                    <p:tmPct val="0"/>
                                  </p:iterate>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18" grpId="0"/>
      <p:bldP spid="19" grpId="0"/>
      <p:bldP spid="20" grpId="0"/>
      <p:bldP spid="2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087081" y="2060373"/>
            <a:ext cx="6749028" cy="4199135"/>
          </a:xfrm>
          <a:prstGeom prst="rect">
            <a:avLst/>
          </a:prstGeom>
        </p:spPr>
      </p:pic>
      <p:sp>
        <p:nvSpPr>
          <p:cNvPr id="7" name="标题 1"/>
          <p:cNvSpPr>
            <a:spLocks noGrp="1"/>
          </p:cNvSpPr>
          <p:nvPr>
            <p:ph type="title"/>
          </p:nvPr>
        </p:nvSpPr>
        <p:spPr>
          <a:xfrm>
            <a:off x="403765" y="187325"/>
            <a:ext cx="9402167" cy="631825"/>
          </a:xfrm>
        </p:spPr>
        <p:txBody>
          <a:bodyPr/>
          <a:lstStyle/>
          <a:p>
            <a:r>
              <a:rPr lang="zh-CN" altLang="en-US" sz="2800" smtClean="0">
                <a:latin typeface="微软雅黑" pitchFamily="34" charset="-122"/>
                <a:ea typeface="微软雅黑" pitchFamily="34" charset="-122"/>
                <a:cs typeface="方正兰亭中黑_GBK"/>
              </a:rPr>
              <a:t>重排序</a:t>
            </a:r>
            <a:endParaRPr lang="zh-CN" altLang="en-US" sz="2800" dirty="0" smtClean="0">
              <a:latin typeface="微软雅黑" pitchFamily="34" charset="-122"/>
              <a:ea typeface="微软雅黑" pitchFamily="34" charset="-122"/>
              <a:cs typeface="方正兰亭中黑_GBK"/>
            </a:endParaRPr>
          </a:p>
        </p:txBody>
      </p:sp>
      <p:sp>
        <p:nvSpPr>
          <p:cNvPr id="4" name="内容占位符 7"/>
          <p:cNvSpPr txBox="1">
            <a:spLocks/>
          </p:cNvSpPr>
          <p:nvPr/>
        </p:nvSpPr>
        <p:spPr>
          <a:xfrm>
            <a:off x="457200" y="1200149"/>
            <a:ext cx="8432016" cy="446187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smtClean="0">
                <a:solidFill>
                  <a:schemeClr val="tx1">
                    <a:lumMod val="75000"/>
                    <a:lumOff val="25000"/>
                  </a:schemeClr>
                </a:solidFill>
                <a:latin typeface="Microsoft YaHei" charset="0"/>
                <a:ea typeface="Microsoft YaHei" charset="0"/>
                <a:cs typeface="Microsoft YaHei" charset="0"/>
              </a:rPr>
              <a:t>代码顺序 </a:t>
            </a:r>
            <a:r>
              <a:rPr lang="en-US" altLang="zh-CN" sz="2800" dirty="0" smtClean="0">
                <a:solidFill>
                  <a:schemeClr val="tx1">
                    <a:lumMod val="75000"/>
                    <a:lumOff val="25000"/>
                  </a:schemeClr>
                </a:solidFill>
                <a:latin typeface="Microsoft YaHei" charset="0"/>
                <a:ea typeface="Microsoft YaHei" charset="0"/>
                <a:cs typeface="Microsoft YaHei" charset="0"/>
              </a:rPr>
              <a:t>= </a:t>
            </a:r>
            <a:r>
              <a:rPr lang="zh-CN" altLang="en-US" sz="2800" dirty="0" smtClean="0">
                <a:solidFill>
                  <a:schemeClr val="tx1">
                    <a:lumMod val="75000"/>
                    <a:lumOff val="25000"/>
                  </a:schemeClr>
                </a:solidFill>
                <a:latin typeface="Microsoft YaHei" charset="0"/>
                <a:ea typeface="Microsoft YaHei" charset="0"/>
                <a:cs typeface="Microsoft YaHei" charset="0"/>
              </a:rPr>
              <a:t>执行顺序 ？</a:t>
            </a:r>
            <a:endParaRPr lang="en-US" altLang="zh-CN" sz="2800" dirty="0" smtClean="0">
              <a:solidFill>
                <a:schemeClr val="tx1">
                  <a:lumMod val="75000"/>
                  <a:lumOff val="25000"/>
                </a:schemeClr>
              </a:solidFill>
              <a:latin typeface="Microsoft YaHei" charset="0"/>
              <a:ea typeface="Microsoft YaHei" charset="0"/>
              <a:cs typeface="Microsoft YaHei" charset="0"/>
            </a:endParaRPr>
          </a:p>
          <a:p>
            <a:pPr lvl="1"/>
            <a:r>
              <a:rPr lang="zh-CN" altLang="en-US" dirty="0" smtClean="0">
                <a:solidFill>
                  <a:schemeClr val="tx1">
                    <a:lumMod val="75000"/>
                    <a:lumOff val="25000"/>
                  </a:schemeClr>
                </a:solidFill>
                <a:latin typeface="Microsoft YaHei" charset="0"/>
                <a:ea typeface="Microsoft YaHei" charset="0"/>
                <a:cs typeface="Microsoft YaHei" charset="0"/>
              </a:rPr>
              <a:t>顺序一致性模型</a:t>
            </a:r>
          </a:p>
          <a:p>
            <a:pPr marL="0" indent="0">
              <a:buNone/>
            </a:pPr>
            <a:r>
              <a:rPr lang="zh-CN" altLang="en-US" sz="2400">
                <a:solidFill>
                  <a:schemeClr val="tx1">
                    <a:lumMod val="75000"/>
                    <a:lumOff val="25000"/>
                  </a:schemeClr>
                </a:solidFill>
              </a:rPr>
              <a:t/>
            </a:r>
            <a:br>
              <a:rPr lang="zh-CN" altLang="en-US" sz="2400">
                <a:solidFill>
                  <a:schemeClr val="tx1">
                    <a:lumMod val="75000"/>
                    <a:lumOff val="25000"/>
                  </a:schemeClr>
                </a:solidFill>
              </a:rPr>
            </a:br>
            <a:endParaRPr lang="en-US" altLang="zh-CN" sz="2400" dirty="0" smtClean="0">
              <a:solidFill>
                <a:schemeClr val="tx1">
                  <a:lumMod val="75000"/>
                  <a:lumOff val="25000"/>
                </a:schemeClr>
              </a:solidFill>
            </a:endParaRPr>
          </a:p>
          <a:p>
            <a:pPr lvl="1"/>
            <a:endParaRPr lang="zh-CN" altLang="en-US" sz="2000" dirty="0">
              <a:solidFill>
                <a:schemeClr val="tx1">
                  <a:lumMod val="75000"/>
                  <a:lumOff val="25000"/>
                </a:schemeClr>
              </a:solidFill>
            </a:endParaRPr>
          </a:p>
        </p:txBody>
      </p:sp>
      <p:sp>
        <p:nvSpPr>
          <p:cNvPr id="6" name="文本框 5"/>
          <p:cNvSpPr txBox="1"/>
          <p:nvPr/>
        </p:nvSpPr>
        <p:spPr>
          <a:xfrm>
            <a:off x="3306496" y="1772241"/>
            <a:ext cx="1798352" cy="400110"/>
          </a:xfrm>
          <a:prstGeom prst="rect">
            <a:avLst/>
          </a:prstGeom>
          <a:noFill/>
        </p:spPr>
        <p:txBody>
          <a:bodyPr wrap="square" rtlCol="0">
            <a:spAutoFit/>
          </a:bodyPr>
          <a:lstStyle/>
          <a:p>
            <a:pPr lvl="1"/>
            <a:r>
              <a:rPr lang="zh-CN" altLang="en-US" sz="2000" dirty="0">
                <a:solidFill>
                  <a:schemeClr val="tx2"/>
                </a:solidFill>
                <a:latin typeface="Microsoft YaHei" charset="0"/>
                <a:ea typeface="Microsoft YaHei" charset="0"/>
                <a:cs typeface="Microsoft YaHei" charset="0"/>
              </a:rPr>
              <a:t>（理想）</a:t>
            </a:r>
          </a:p>
        </p:txBody>
      </p:sp>
    </p:spTree>
    <p:extLst>
      <p:ext uri="{BB962C8B-B14F-4D97-AF65-F5344CB8AC3E}">
        <p14:creationId xmlns:p14="http://schemas.microsoft.com/office/powerpoint/2010/main" val="58967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en-US" altLang="zh-CN" sz="2800" dirty="0" smtClean="0">
                <a:latin typeface="微软雅黑" pitchFamily="34" charset="-122"/>
                <a:ea typeface="微软雅黑" pitchFamily="34" charset="-122"/>
                <a:cs typeface="方正兰亭中黑_GBK"/>
              </a:rPr>
              <a:t>Code</a:t>
            </a:r>
            <a:r>
              <a:rPr lang="zh-CN" altLang="en-US" sz="2800" smtClean="0">
                <a:latin typeface="微软雅黑" pitchFamily="34" charset="-122"/>
                <a:ea typeface="微软雅黑" pitchFamily="34" charset="-122"/>
                <a:cs typeface="方正兰亭中黑_GBK"/>
              </a:rPr>
              <a:t>	</a:t>
            </a:r>
            <a:r>
              <a:rPr lang="en-US" altLang="zh-CN" sz="2800" smtClean="0">
                <a:latin typeface="微软雅黑" pitchFamily="34" charset="-122"/>
                <a:ea typeface="微软雅黑" pitchFamily="34" charset="-122"/>
                <a:cs typeface="方正兰亭中黑_GBK"/>
              </a:rPr>
              <a:t>-</a:t>
            </a:r>
            <a:r>
              <a:rPr lang="zh-CN" altLang="en-US" sz="2800" smtClean="0">
                <a:latin typeface="微软雅黑" pitchFamily="34" charset="-122"/>
                <a:ea typeface="微软雅黑" pitchFamily="34" charset="-122"/>
                <a:cs typeface="方正兰亭中黑_GBK"/>
              </a:rPr>
              <a:t>会输出什么？</a:t>
            </a:r>
            <a:endParaRPr lang="zh-CN" altLang="en-US" sz="2800" dirty="0" smtClean="0">
              <a:latin typeface="微软雅黑" pitchFamily="34" charset="-122"/>
              <a:ea typeface="微软雅黑" pitchFamily="34" charset="-122"/>
              <a:cs typeface="方正兰亭中黑_GBK"/>
            </a:endParaRPr>
          </a:p>
        </p:txBody>
      </p:sp>
      <p:sp>
        <p:nvSpPr>
          <p:cNvPr id="6" name="矩形 5"/>
          <p:cNvSpPr/>
          <p:nvPr/>
        </p:nvSpPr>
        <p:spPr>
          <a:xfrm>
            <a:off x="1073635" y="907845"/>
            <a:ext cx="7707531" cy="5478423"/>
          </a:xfrm>
          <a:prstGeom prst="rect">
            <a:avLst/>
          </a:prstGeom>
        </p:spPr>
        <p:txBody>
          <a:bodyPr wrap="square">
            <a:spAutoFit/>
          </a:bodyPr>
          <a:lstStyle/>
          <a:p>
            <a:r>
              <a:rPr lang="en-US" altLang="zh-CN" sz="1400" b="1">
                <a:solidFill>
                  <a:srgbClr val="CC7832"/>
                </a:solidFill>
                <a:latin typeface="Courier New" charset="0"/>
                <a:ea typeface="Courier New" charset="0"/>
                <a:cs typeface="Courier New" charset="0"/>
              </a:rPr>
              <a:t>public class </a:t>
            </a:r>
            <a:r>
              <a:rPr lang="en-US" altLang="zh-CN" sz="1400" b="1">
                <a:latin typeface="Courier New" charset="0"/>
                <a:ea typeface="Courier New" charset="0"/>
                <a:cs typeface="Courier New" charset="0"/>
              </a:rPr>
              <a:t>PossibleReordering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a:solidFill>
                  <a:srgbClr val="CC7832"/>
                </a:solidFill>
                <a:latin typeface="Courier New" charset="0"/>
                <a:ea typeface="Courier New" charset="0"/>
                <a:cs typeface="Courier New" charset="0"/>
              </a:rPr>
              <a:t>static int </a:t>
            </a:r>
            <a:r>
              <a:rPr lang="en-US" altLang="zh-CN" sz="1400" b="1" i="1">
                <a:solidFill>
                  <a:srgbClr val="9876AA"/>
                </a:solidFill>
                <a:latin typeface="Courier New" charset="0"/>
                <a:ea typeface="Courier New" charset="0"/>
                <a:cs typeface="Courier New" charset="0"/>
              </a:rPr>
              <a:t>x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0</a:t>
            </a:r>
            <a:r>
              <a:rPr lang="en-US" altLang="zh-CN" sz="1400" b="1">
                <a:solidFill>
                  <a:srgbClr val="CC7832"/>
                </a:solidFill>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y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0</a:t>
            </a:r>
            <a:r>
              <a:rPr lang="en-US" altLang="zh-CN" sz="1400" b="1">
                <a:solidFill>
                  <a:srgbClr val="CC7832"/>
                </a:solidFill>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a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0</a:t>
            </a:r>
            <a:r>
              <a:rPr lang="en-US" altLang="zh-CN" sz="1400" b="1">
                <a:solidFill>
                  <a:srgbClr val="CC7832"/>
                </a:solidFill>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b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0</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public static void </a:t>
            </a:r>
            <a:r>
              <a:rPr lang="en-US" altLang="zh-CN" sz="1400" b="1">
                <a:solidFill>
                  <a:srgbClr val="FFC66D"/>
                </a:solidFill>
                <a:latin typeface="Courier New" charset="0"/>
                <a:ea typeface="Courier New" charset="0"/>
                <a:cs typeface="Courier New" charset="0"/>
              </a:rPr>
              <a:t>main</a:t>
            </a:r>
            <a:r>
              <a:rPr lang="en-US" altLang="zh-CN" sz="1400" b="1">
                <a:latin typeface="Courier New" charset="0"/>
                <a:ea typeface="Courier New" charset="0"/>
                <a:cs typeface="Courier New" charset="0"/>
              </a:rPr>
              <a:t>(String[] args) </a:t>
            </a:r>
            <a:r>
              <a:rPr lang="en-US" altLang="zh-CN" sz="1400" b="1">
                <a:solidFill>
                  <a:srgbClr val="CC7832"/>
                </a:solidFill>
                <a:latin typeface="Courier New" charset="0"/>
                <a:ea typeface="Courier New" charset="0"/>
                <a:cs typeface="Courier New" charset="0"/>
              </a:rPr>
              <a:t>throws </a:t>
            </a:r>
            <a:r>
              <a:rPr lang="en-US" altLang="zh-CN" sz="1400" b="1">
                <a:latin typeface="Courier New" charset="0"/>
                <a:ea typeface="Courier New" charset="0"/>
                <a:cs typeface="Courier New" charset="0"/>
              </a:rPr>
              <a:t>InterruptedException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ExecutorService pool = Executors.</a:t>
            </a:r>
            <a:r>
              <a:rPr lang="en-US" altLang="zh-CN" sz="1400" b="1" i="1">
                <a:latin typeface="Courier New" charset="0"/>
                <a:ea typeface="Courier New" charset="0"/>
                <a:cs typeface="Courier New" charset="0"/>
              </a:rPr>
              <a:t>newFixedThreadPool</a:t>
            </a:r>
            <a:r>
              <a:rPr lang="en-US" altLang="zh-CN" sz="1400" b="1">
                <a:latin typeface="Courier New" charset="0"/>
                <a:ea typeface="Courier New" charset="0"/>
                <a:cs typeface="Courier New" charset="0"/>
              </a:rPr>
              <a:t>(</a:t>
            </a:r>
            <a:r>
              <a:rPr lang="en-US" altLang="zh-CN" sz="1400" b="1">
                <a:solidFill>
                  <a:srgbClr val="6897BB"/>
                </a:solidFill>
                <a:latin typeface="Courier New" charset="0"/>
                <a:ea typeface="Courier New" charset="0"/>
                <a:cs typeface="Courier New" charset="0"/>
              </a:rPr>
              <a:t>2</a:t>
            </a:r>
            <a:r>
              <a:rPr lang="en-US" altLang="zh-CN" sz="1400" b="1">
                <a:latin typeface="Courier New" charset="0"/>
                <a:ea typeface="Courier New" charset="0"/>
                <a:cs typeface="Courier New" charset="0"/>
              </a:rPr>
              <a:t>)</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final </a:t>
            </a:r>
            <a:r>
              <a:rPr lang="en-US" altLang="zh-CN" sz="1400" b="1">
                <a:latin typeface="Courier New" charset="0"/>
                <a:ea typeface="Courier New" charset="0"/>
                <a:cs typeface="Courier New" charset="0"/>
              </a:rPr>
              <a:t>CountDownLatch latch = </a:t>
            </a:r>
            <a:r>
              <a:rPr lang="en-US" altLang="zh-CN" sz="1400" b="1">
                <a:solidFill>
                  <a:srgbClr val="CC7832"/>
                </a:solidFill>
                <a:latin typeface="Courier New" charset="0"/>
                <a:ea typeface="Courier New" charset="0"/>
                <a:cs typeface="Courier New" charset="0"/>
              </a:rPr>
              <a:t>new </a:t>
            </a:r>
            <a:r>
              <a:rPr lang="en-US" altLang="zh-CN" sz="1400" b="1">
                <a:latin typeface="Courier New" charset="0"/>
                <a:ea typeface="Courier New" charset="0"/>
                <a:cs typeface="Courier New" charset="0"/>
              </a:rPr>
              <a:t>CountDownLatch(</a:t>
            </a:r>
            <a:r>
              <a:rPr lang="en-US" altLang="zh-CN" sz="1400" b="1">
                <a:solidFill>
                  <a:srgbClr val="6897BB"/>
                </a:solidFill>
                <a:latin typeface="Courier New" charset="0"/>
                <a:ea typeface="Courier New" charset="0"/>
                <a:cs typeface="Courier New" charset="0"/>
              </a:rPr>
              <a:t>2</a:t>
            </a:r>
            <a:r>
              <a:rPr lang="en-US" altLang="zh-CN" sz="1400" b="1">
                <a:latin typeface="Courier New" charset="0"/>
                <a:ea typeface="Courier New" charset="0"/>
                <a:cs typeface="Courier New" charset="0"/>
              </a:rPr>
              <a:t>)</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pool.execute(</a:t>
            </a:r>
            <a:r>
              <a:rPr lang="en-US" altLang="zh-CN" sz="1400" b="1">
                <a:solidFill>
                  <a:srgbClr val="CC7832"/>
                </a:solidFill>
                <a:latin typeface="Courier New" charset="0"/>
                <a:ea typeface="Courier New" charset="0"/>
                <a:cs typeface="Courier New" charset="0"/>
              </a:rPr>
              <a:t>new </a:t>
            </a:r>
            <a:r>
              <a:rPr lang="en-US" altLang="zh-CN" sz="1400" b="1">
                <a:latin typeface="Courier New" charset="0"/>
                <a:ea typeface="Courier New" charset="0"/>
                <a:cs typeface="Courier New" charset="0"/>
              </a:rPr>
              <a:t>Runnable()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a:solidFill>
                  <a:srgbClr val="CC7832"/>
                </a:solidFill>
                <a:latin typeface="Courier New" charset="0"/>
                <a:ea typeface="Courier New" charset="0"/>
                <a:cs typeface="Courier New" charset="0"/>
              </a:rPr>
              <a:t>public void </a:t>
            </a:r>
            <a:r>
              <a:rPr lang="en-US" altLang="zh-CN" sz="1400" b="1">
                <a:solidFill>
                  <a:srgbClr val="FFC66D"/>
                </a:solidFill>
                <a:latin typeface="Courier New" charset="0"/>
                <a:ea typeface="Courier New" charset="0"/>
                <a:cs typeface="Courier New" charset="0"/>
              </a:rPr>
              <a:t>run</a:t>
            </a:r>
            <a:r>
              <a:rPr lang="en-US" altLang="zh-CN" sz="1400" b="1">
                <a:latin typeface="Courier New" charset="0"/>
                <a:ea typeface="Courier New" charset="0"/>
                <a:cs typeface="Courier New" charset="0"/>
              </a:rPr>
              <a:t>()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a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1</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x </a:t>
            </a:r>
            <a:r>
              <a:rPr lang="en-US" altLang="zh-CN" sz="1400" b="1">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b</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solidFill>
                  <a:srgbClr val="B389C5"/>
                </a:solidFill>
                <a:latin typeface="Courier New" charset="0"/>
                <a:ea typeface="Courier New" charset="0"/>
                <a:cs typeface="Courier New" charset="0"/>
              </a:rPr>
              <a:t>latch</a:t>
            </a:r>
            <a:r>
              <a:rPr lang="en-US" altLang="zh-CN" sz="1400" b="1">
                <a:latin typeface="Courier New" charset="0"/>
                <a:ea typeface="Courier New" charset="0"/>
                <a:cs typeface="Courier New" charset="0"/>
              </a:rPr>
              <a:t>.countDown()</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pool.execute(</a:t>
            </a:r>
            <a:r>
              <a:rPr lang="en-US" altLang="zh-CN" sz="1400" b="1">
                <a:solidFill>
                  <a:srgbClr val="CC7832"/>
                </a:solidFill>
                <a:latin typeface="Courier New" charset="0"/>
                <a:ea typeface="Courier New" charset="0"/>
                <a:cs typeface="Courier New" charset="0"/>
              </a:rPr>
              <a:t>new </a:t>
            </a:r>
            <a:r>
              <a:rPr lang="en-US" altLang="zh-CN" sz="1400" b="1">
                <a:latin typeface="Courier New" charset="0"/>
                <a:ea typeface="Courier New" charset="0"/>
                <a:cs typeface="Courier New" charset="0"/>
              </a:rPr>
              <a:t>Runnable()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a:solidFill>
                  <a:srgbClr val="CC7832"/>
                </a:solidFill>
                <a:latin typeface="Courier New" charset="0"/>
                <a:ea typeface="Courier New" charset="0"/>
                <a:cs typeface="Courier New" charset="0"/>
              </a:rPr>
              <a:t>public void </a:t>
            </a:r>
            <a:r>
              <a:rPr lang="en-US" altLang="zh-CN" sz="1400" b="1">
                <a:solidFill>
                  <a:srgbClr val="FFC66D"/>
                </a:solidFill>
                <a:latin typeface="Courier New" charset="0"/>
                <a:ea typeface="Courier New" charset="0"/>
                <a:cs typeface="Courier New" charset="0"/>
              </a:rPr>
              <a:t>run</a:t>
            </a:r>
            <a:r>
              <a:rPr lang="en-US" altLang="zh-CN" sz="1400" b="1">
                <a:latin typeface="Courier New" charset="0"/>
                <a:ea typeface="Courier New" charset="0"/>
                <a:cs typeface="Courier New" charset="0"/>
              </a:rPr>
              <a:t>() {</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b </a:t>
            </a:r>
            <a:r>
              <a:rPr lang="en-US" altLang="zh-CN" sz="1400" b="1">
                <a:latin typeface="Courier New" charset="0"/>
                <a:ea typeface="Courier New" charset="0"/>
                <a:cs typeface="Courier New" charset="0"/>
              </a:rPr>
              <a:t>= </a:t>
            </a:r>
            <a:r>
              <a:rPr lang="en-US" altLang="zh-CN" sz="1400" b="1">
                <a:solidFill>
                  <a:srgbClr val="6897BB"/>
                </a:solidFill>
                <a:latin typeface="Courier New" charset="0"/>
                <a:ea typeface="Courier New" charset="0"/>
                <a:cs typeface="Courier New" charset="0"/>
              </a:rPr>
              <a:t>1</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y </a:t>
            </a:r>
            <a:r>
              <a:rPr lang="en-US" altLang="zh-CN" sz="1400" b="1">
                <a:latin typeface="Courier New" charset="0"/>
                <a:ea typeface="Courier New" charset="0"/>
                <a:cs typeface="Courier New" charset="0"/>
              </a:rPr>
              <a:t>= </a:t>
            </a:r>
            <a:r>
              <a:rPr lang="en-US" altLang="zh-CN" sz="1400" b="1" i="1">
                <a:solidFill>
                  <a:srgbClr val="9876AA"/>
                </a:solidFill>
                <a:latin typeface="Courier New" charset="0"/>
                <a:ea typeface="Courier New" charset="0"/>
                <a:cs typeface="Courier New" charset="0"/>
              </a:rPr>
              <a:t>a</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solidFill>
                  <a:srgbClr val="B389C5"/>
                </a:solidFill>
                <a:latin typeface="Courier New" charset="0"/>
                <a:ea typeface="Courier New" charset="0"/>
                <a:cs typeface="Courier New" charset="0"/>
              </a:rPr>
              <a:t>latch</a:t>
            </a:r>
            <a:r>
              <a:rPr lang="en-US" altLang="zh-CN" sz="1400" b="1">
                <a:latin typeface="Courier New" charset="0"/>
                <a:ea typeface="Courier New" charset="0"/>
                <a:cs typeface="Courier New" charset="0"/>
              </a:rPr>
              <a:t>.countDown()</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        })</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latch.await()</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solidFill>
                  <a:srgbClr val="FF21A5"/>
                </a:solidFill>
                <a:latin typeface="Courier New" charset="0"/>
                <a:ea typeface="Courier New" charset="0"/>
                <a:cs typeface="Courier New" charset="0"/>
              </a:rPr>
              <a:t>System.</a:t>
            </a:r>
            <a:r>
              <a:rPr lang="en-US" altLang="zh-CN" sz="1400" b="1" i="1">
                <a:solidFill>
                  <a:srgbClr val="FF21A5"/>
                </a:solidFill>
                <a:latin typeface="Courier New" charset="0"/>
                <a:ea typeface="Courier New" charset="0"/>
                <a:cs typeface="Courier New" charset="0"/>
              </a:rPr>
              <a:t>out</a:t>
            </a:r>
            <a:r>
              <a:rPr lang="en-US" altLang="zh-CN" sz="1400" b="1">
                <a:solidFill>
                  <a:srgbClr val="FF21A5"/>
                </a:solidFill>
                <a:latin typeface="Courier New" charset="0"/>
                <a:ea typeface="Courier New" charset="0"/>
                <a:cs typeface="Courier New" charset="0"/>
              </a:rPr>
              <a:t>.println(String.</a:t>
            </a:r>
            <a:r>
              <a:rPr lang="en-US" altLang="zh-CN" sz="1400" b="1" i="1">
                <a:solidFill>
                  <a:srgbClr val="FF21A5"/>
                </a:solidFill>
                <a:latin typeface="Courier New" charset="0"/>
                <a:ea typeface="Courier New" charset="0"/>
                <a:cs typeface="Courier New" charset="0"/>
              </a:rPr>
              <a:t>format</a:t>
            </a:r>
            <a:r>
              <a:rPr lang="en-US" altLang="zh-CN" sz="1400" b="1">
                <a:solidFill>
                  <a:srgbClr val="FF21A5"/>
                </a:solidFill>
                <a:latin typeface="Courier New" charset="0"/>
                <a:ea typeface="Courier New" charset="0"/>
                <a:cs typeface="Courier New" charset="0"/>
              </a:rPr>
              <a:t>("(%d,%d)", </a:t>
            </a:r>
            <a:r>
              <a:rPr lang="en-US" altLang="zh-CN" sz="1400" b="1" i="1">
                <a:solidFill>
                  <a:srgbClr val="FF21A5"/>
                </a:solidFill>
                <a:latin typeface="Courier New" charset="0"/>
                <a:ea typeface="Courier New" charset="0"/>
                <a:cs typeface="Courier New" charset="0"/>
              </a:rPr>
              <a:t>x</a:t>
            </a:r>
            <a:r>
              <a:rPr lang="en-US" altLang="zh-CN" sz="1400" b="1">
                <a:solidFill>
                  <a:srgbClr val="FF21A5"/>
                </a:solidFill>
                <a:latin typeface="Courier New" charset="0"/>
                <a:ea typeface="Courier New" charset="0"/>
                <a:cs typeface="Courier New" charset="0"/>
              </a:rPr>
              <a:t>, </a:t>
            </a:r>
            <a:r>
              <a:rPr lang="en-US" altLang="zh-CN" sz="1400" b="1" i="1">
                <a:solidFill>
                  <a:srgbClr val="FF21A5"/>
                </a:solidFill>
                <a:latin typeface="Courier New" charset="0"/>
                <a:ea typeface="Courier New" charset="0"/>
                <a:cs typeface="Courier New" charset="0"/>
              </a:rPr>
              <a:t>y</a:t>
            </a:r>
            <a:r>
              <a:rPr lang="en-US" altLang="zh-CN" sz="1400" b="1">
                <a:solidFill>
                  <a:srgbClr val="FF21A5"/>
                </a:solidFill>
                <a:latin typeface="Courier New" charset="0"/>
                <a:ea typeface="Courier New" charset="0"/>
                <a:cs typeface="Courier New" charset="0"/>
              </a:rPr>
              <a:t>));</a:t>
            </a:r>
            <a:br>
              <a:rPr lang="en-US" altLang="zh-CN" sz="1400" b="1">
                <a:solidFill>
                  <a:srgbClr val="FF21A5"/>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pool.shutdown()</a:t>
            </a:r>
            <a:r>
              <a:rPr lang="en-US" altLang="zh-CN" sz="1400" b="1">
                <a:solidFill>
                  <a:srgbClr val="CC7832"/>
                </a:solidFill>
                <a:latin typeface="Courier New" charset="0"/>
                <a:ea typeface="Courier New" charset="0"/>
                <a:cs typeface="Courier New" charset="0"/>
              </a:rPr>
              <a:t>;</a:t>
            </a:r>
            <a:br>
              <a:rPr lang="en-US" altLang="zh-CN" sz="1400" b="1">
                <a:solidFill>
                  <a:srgbClr val="CC7832"/>
                </a:solidFill>
                <a:latin typeface="Courier New" charset="0"/>
                <a:ea typeface="Courier New" charset="0"/>
                <a:cs typeface="Courier New" charset="0"/>
              </a:rPr>
            </a:br>
            <a:r>
              <a:rPr lang="en-US" altLang="zh-CN" sz="1400" b="1">
                <a:solidFill>
                  <a:srgbClr val="CC7832"/>
                </a:solidFill>
                <a:latin typeface="Courier New" charset="0"/>
                <a:ea typeface="Courier New" charset="0"/>
                <a:cs typeface="Courier New" charset="0"/>
              </a:rPr>
              <a:t>    </a:t>
            </a:r>
            <a:r>
              <a:rPr lang="en-US" altLang="zh-CN" sz="1400" b="1">
                <a:latin typeface="Courier New" charset="0"/>
                <a:ea typeface="Courier New" charset="0"/>
                <a:cs typeface="Courier New" charset="0"/>
              </a:rPr>
              <a:t>}</a:t>
            </a:r>
            <a:br>
              <a:rPr lang="en-US" altLang="zh-CN" sz="1400" b="1">
                <a:latin typeface="Courier New" charset="0"/>
                <a:ea typeface="Courier New" charset="0"/>
                <a:cs typeface="Courier New" charset="0"/>
              </a:rPr>
            </a:br>
            <a:r>
              <a:rPr lang="en-US" altLang="zh-CN" sz="1400" b="1">
                <a:latin typeface="Courier New" charset="0"/>
                <a:ea typeface="Courier New" charset="0"/>
                <a:cs typeface="Courier New" charset="0"/>
              </a:rPr>
              <a:t>}</a:t>
            </a:r>
            <a:endParaRPr lang="zh-CN" altLang="en-US" sz="1400" b="1">
              <a:latin typeface="Courier New" charset="0"/>
              <a:ea typeface="Courier New" charset="0"/>
              <a:cs typeface="Courier New" charset="0"/>
            </a:endParaRPr>
          </a:p>
        </p:txBody>
      </p:sp>
    </p:spTree>
    <p:extLst>
      <p:ext uri="{BB962C8B-B14F-4D97-AF65-F5344CB8AC3E}">
        <p14:creationId xmlns:p14="http://schemas.microsoft.com/office/powerpoint/2010/main" val="19295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Talk</a:t>
            </a:r>
            <a:r>
              <a:rPr kumimoji="1" lang="zh-CN" altLang="en-US"/>
              <a:t> </a:t>
            </a:r>
            <a:r>
              <a:rPr kumimoji="1" lang="en-US" altLang="zh-CN"/>
              <a:t>is</a:t>
            </a:r>
            <a:r>
              <a:rPr kumimoji="1" lang="zh-CN" altLang="en-US"/>
              <a:t> </a:t>
            </a:r>
            <a:r>
              <a:rPr kumimoji="1" lang="en-US" altLang="zh-CN"/>
              <a:t>cheap,</a:t>
            </a:r>
            <a:r>
              <a:rPr kumimoji="1" lang="zh-CN" altLang="en-US"/>
              <a:t> </a:t>
            </a:r>
            <a:r>
              <a:rPr kumimoji="1" lang="en-US" altLang="zh-CN"/>
              <a:t>show</a:t>
            </a:r>
            <a:r>
              <a:rPr kumimoji="1" lang="zh-CN" altLang="en-US"/>
              <a:t> </a:t>
            </a:r>
            <a:r>
              <a:rPr kumimoji="1" lang="en-US" altLang="zh-CN"/>
              <a:t>me</a:t>
            </a:r>
            <a:r>
              <a:rPr kumimoji="1" lang="zh-CN" altLang="en-US"/>
              <a:t> </a:t>
            </a:r>
            <a:r>
              <a:rPr kumimoji="1" lang="en-US" altLang="zh-CN"/>
              <a:t>the</a:t>
            </a:r>
            <a:r>
              <a:rPr kumimoji="1" lang="zh-CN" altLang="en-US"/>
              <a:t> </a:t>
            </a:r>
            <a:r>
              <a:rPr kumimoji="1" lang="en-US" altLang="zh-CN"/>
              <a:t>code.</a:t>
            </a:r>
            <a:endParaRPr kumimoji="1" lang="zh-CN" altLang="en-US"/>
          </a:p>
        </p:txBody>
      </p:sp>
      <p:sp>
        <p:nvSpPr>
          <p:cNvPr id="3" name="文本占位符 2"/>
          <p:cNvSpPr>
            <a:spLocks noGrp="1"/>
          </p:cNvSpPr>
          <p:nvPr>
            <p:ph type="body" sz="quarter" idx="15"/>
          </p:nvPr>
        </p:nvSpPr>
        <p:spPr/>
        <p:txBody>
          <a:bodyPr/>
          <a:lstStyle/>
          <a:p>
            <a:r>
              <a:rPr lang="en-US" altLang="zh-CN">
                <a:effectLst/>
              </a:rPr>
              <a:t>PossibleReordering</a:t>
            </a:r>
            <a:r>
              <a:rPr lang="en-US" altLang="zh-CN"/>
              <a:t>.java</a:t>
            </a:r>
            <a:endParaRPr kumimoji="1" lang="zh-CN" altLang="en-US"/>
          </a:p>
        </p:txBody>
      </p:sp>
    </p:spTree>
    <p:extLst>
      <p:ext uri="{BB962C8B-B14F-4D97-AF65-F5344CB8AC3E}">
        <p14:creationId xmlns:p14="http://schemas.microsoft.com/office/powerpoint/2010/main" val="1372816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itchFamily="34" charset="-122"/>
                <a:ea typeface="微软雅黑" pitchFamily="34" charset="-122"/>
                <a:cs typeface="方正兰亭中黑_GBK"/>
              </a:rPr>
              <a:t>重排序</a:t>
            </a:r>
            <a:endParaRPr kumimoji="1" lang="zh-CN" altLang="en-US"/>
          </a:p>
        </p:txBody>
      </p:sp>
      <p:pic>
        <p:nvPicPr>
          <p:cNvPr id="4" name="图片 3"/>
          <p:cNvPicPr>
            <a:picLocks noChangeAspect="1"/>
          </p:cNvPicPr>
          <p:nvPr/>
        </p:nvPicPr>
        <p:blipFill>
          <a:blip r:embed="rId3"/>
          <a:stretch>
            <a:fillRect/>
          </a:stretch>
        </p:blipFill>
        <p:spPr>
          <a:xfrm>
            <a:off x="965586" y="2204439"/>
            <a:ext cx="8606959" cy="2088957"/>
          </a:xfrm>
          <a:prstGeom prst="rect">
            <a:avLst/>
          </a:prstGeom>
        </p:spPr>
      </p:pic>
      <p:sp>
        <p:nvSpPr>
          <p:cNvPr id="5" name="内容占位符 7"/>
          <p:cNvSpPr txBox="1">
            <a:spLocks/>
          </p:cNvSpPr>
          <p:nvPr/>
        </p:nvSpPr>
        <p:spPr>
          <a:xfrm>
            <a:off x="457200" y="1200149"/>
            <a:ext cx="8432016" cy="446187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a:solidFill>
                  <a:schemeClr val="tx1">
                    <a:lumMod val="75000"/>
                    <a:lumOff val="25000"/>
                  </a:schemeClr>
                </a:solidFill>
              </a:rPr>
              <a:t>在执行程序时</a:t>
            </a:r>
            <a:r>
              <a:rPr lang="zh-CN" altLang="en-US" sz="2400">
                <a:solidFill>
                  <a:schemeClr val="tx1">
                    <a:lumMod val="75000"/>
                    <a:lumOff val="25000"/>
                  </a:schemeClr>
                </a:solidFill>
              </a:rPr>
              <a:t>会以</a:t>
            </a:r>
            <a:r>
              <a:rPr lang="zh-CN" altLang="en-US" sz="2400" i="1">
                <a:solidFill>
                  <a:srgbClr val="F20090"/>
                </a:solidFill>
              </a:rPr>
              <a:t>提高性能</a:t>
            </a:r>
            <a:r>
              <a:rPr lang="zh-CN" altLang="en-US" sz="2400" i="1">
                <a:solidFill>
                  <a:schemeClr val="tx1">
                    <a:lumMod val="75000"/>
                    <a:lumOff val="25000"/>
                  </a:schemeClr>
                </a:solidFill>
              </a:rPr>
              <a:t>之名</a:t>
            </a:r>
            <a:r>
              <a:rPr lang="zh-CN" altLang="en-US" sz="2400" i="1">
                <a:solidFill>
                  <a:schemeClr val="tx1">
                    <a:lumMod val="75000"/>
                    <a:lumOff val="25000"/>
                  </a:schemeClr>
                </a:solidFill>
              </a:rPr>
              <a:t>，编译器和处理器常常会对指令做重排序</a:t>
            </a:r>
            <a:r>
              <a:rPr lang="zh-CN" altLang="en-US" sz="2400">
                <a:solidFill>
                  <a:schemeClr val="tx1">
                    <a:lumMod val="75000"/>
                    <a:lumOff val="25000"/>
                  </a:schemeClr>
                </a:solidFill>
              </a:rPr>
              <a:t>。</a:t>
            </a:r>
          </a:p>
          <a:p>
            <a:pPr marL="0" indent="0">
              <a:buNone/>
            </a:pPr>
            <a:r>
              <a:rPr lang="zh-CN" altLang="en-US" sz="2400">
                <a:solidFill>
                  <a:schemeClr val="tx2"/>
                </a:solidFill>
              </a:rPr>
              <a:t/>
            </a:r>
            <a:br>
              <a:rPr lang="zh-CN" altLang="en-US" sz="2400">
                <a:solidFill>
                  <a:schemeClr val="tx2"/>
                </a:solidFill>
              </a:rPr>
            </a:br>
            <a:endParaRPr lang="en-US" altLang="zh-CN" sz="2400" dirty="0" smtClean="0">
              <a:solidFill>
                <a:schemeClr val="tx2"/>
              </a:solidFill>
            </a:endParaRPr>
          </a:p>
          <a:p>
            <a:pPr lvl="1"/>
            <a:endParaRPr lang="zh-CN" altLang="en-US" sz="2000" dirty="0">
              <a:solidFill>
                <a:schemeClr val="tx2"/>
              </a:solidFill>
            </a:endParaRPr>
          </a:p>
        </p:txBody>
      </p:sp>
      <p:pic>
        <p:nvPicPr>
          <p:cNvPr id="6" name="图片 5"/>
          <p:cNvPicPr>
            <a:picLocks noChangeAspect="1"/>
          </p:cNvPicPr>
          <p:nvPr/>
        </p:nvPicPr>
        <p:blipFill>
          <a:blip r:embed="rId4"/>
          <a:stretch>
            <a:fillRect/>
          </a:stretch>
        </p:blipFill>
        <p:spPr>
          <a:xfrm>
            <a:off x="1314058" y="4807451"/>
            <a:ext cx="6718300" cy="965200"/>
          </a:xfrm>
          <a:prstGeom prst="rect">
            <a:avLst/>
          </a:prstGeom>
        </p:spPr>
      </p:pic>
    </p:spTree>
    <p:extLst>
      <p:ext uri="{BB962C8B-B14F-4D97-AF65-F5344CB8AC3E}">
        <p14:creationId xmlns:p14="http://schemas.microsoft.com/office/powerpoint/2010/main" val="52894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latin typeface="Microsoft YaHei" charset="0"/>
                <a:ea typeface="Microsoft YaHei" charset="0"/>
                <a:cs typeface="Microsoft YaHei" charset="0"/>
              </a:rPr>
              <a:t>As-if-serial</a:t>
            </a:r>
            <a:r>
              <a:rPr kumimoji="1" lang="zh-CN" altLang="en-US">
                <a:latin typeface="Microsoft YaHei" charset="0"/>
                <a:ea typeface="Microsoft YaHei" charset="0"/>
                <a:cs typeface="Microsoft YaHei" charset="0"/>
              </a:rPr>
              <a:t>语义</a:t>
            </a:r>
          </a:p>
        </p:txBody>
      </p:sp>
      <p:sp>
        <p:nvSpPr>
          <p:cNvPr id="3" name="文本占位符 2"/>
          <p:cNvSpPr>
            <a:spLocks noGrp="1"/>
          </p:cNvSpPr>
          <p:nvPr>
            <p:ph type="body" sz="quarter" idx="15"/>
          </p:nvPr>
        </p:nvSpPr>
        <p:spPr>
          <a:xfrm>
            <a:off x="317289" y="1123943"/>
            <a:ext cx="9436322" cy="5186377"/>
          </a:xfrm>
        </p:spPr>
        <p:txBody>
          <a:bodyPr/>
          <a:lstStyle/>
          <a:p>
            <a:r>
              <a:rPr lang="en-US" altLang="zh-CN">
                <a:solidFill>
                  <a:schemeClr val="tx1">
                    <a:lumMod val="75000"/>
                    <a:lumOff val="25000"/>
                  </a:schemeClr>
                </a:solidFill>
                <a:latin typeface="Microsoft YaHei" charset="0"/>
                <a:ea typeface="Microsoft YaHei" charset="0"/>
                <a:cs typeface="Microsoft YaHei" charset="0"/>
              </a:rPr>
              <a:t>As-if-serial</a:t>
            </a:r>
            <a:r>
              <a:rPr lang="zh-CN" altLang="en-US">
                <a:solidFill>
                  <a:schemeClr val="tx1">
                    <a:lumMod val="75000"/>
                    <a:lumOff val="25000"/>
                  </a:schemeClr>
                </a:solidFill>
                <a:latin typeface="Microsoft YaHei" charset="0"/>
                <a:ea typeface="Microsoft YaHei" charset="0"/>
                <a:cs typeface="Microsoft YaHei" charset="0"/>
              </a:rPr>
              <a:t>语义的意思是，所有的动作都可以为了优化而被重排序，但是必须保证它们重排序后的结果和程序代码本身的应有结果是一致的。</a:t>
            </a:r>
            <a:r>
              <a:rPr lang="en-US" altLang="zh-CN">
                <a:solidFill>
                  <a:schemeClr val="tx1">
                    <a:lumMod val="75000"/>
                    <a:lumOff val="25000"/>
                  </a:schemeClr>
                </a:solidFill>
                <a:latin typeface="Microsoft YaHei" charset="0"/>
                <a:ea typeface="Microsoft YaHei" charset="0"/>
                <a:cs typeface="Microsoft YaHei" charset="0"/>
              </a:rPr>
              <a:t>Java</a:t>
            </a:r>
            <a:r>
              <a:rPr lang="zh-CN" altLang="en-US">
                <a:solidFill>
                  <a:schemeClr val="tx1">
                    <a:lumMod val="75000"/>
                    <a:lumOff val="25000"/>
                  </a:schemeClr>
                </a:solidFill>
                <a:latin typeface="Microsoft YaHei" charset="0"/>
                <a:ea typeface="Microsoft YaHei" charset="0"/>
                <a:cs typeface="Microsoft YaHei" charset="0"/>
              </a:rPr>
              <a:t>编译器、运行时和处理器都会保证</a:t>
            </a:r>
            <a:r>
              <a:rPr lang="zh-CN" altLang="en-US" b="1">
                <a:solidFill>
                  <a:schemeClr val="tx1">
                    <a:lumMod val="75000"/>
                    <a:lumOff val="25000"/>
                  </a:schemeClr>
                </a:solidFill>
                <a:latin typeface="Microsoft YaHei" charset="0"/>
                <a:ea typeface="Microsoft YaHei" charset="0"/>
                <a:cs typeface="Microsoft YaHei" charset="0"/>
              </a:rPr>
              <a:t>单线程</a:t>
            </a:r>
            <a:r>
              <a:rPr lang="zh-CN" altLang="en-US">
                <a:solidFill>
                  <a:schemeClr val="tx1">
                    <a:lumMod val="75000"/>
                    <a:lumOff val="25000"/>
                  </a:schemeClr>
                </a:solidFill>
                <a:latin typeface="Microsoft YaHei" charset="0"/>
                <a:ea typeface="Microsoft YaHei" charset="0"/>
                <a:cs typeface="Microsoft YaHei" charset="0"/>
              </a:rPr>
              <a:t>下的</a:t>
            </a:r>
            <a:r>
              <a:rPr lang="en-US" altLang="zh-CN">
                <a:solidFill>
                  <a:schemeClr val="tx1">
                    <a:lumMod val="75000"/>
                    <a:lumOff val="25000"/>
                  </a:schemeClr>
                </a:solidFill>
                <a:latin typeface="Microsoft YaHei" charset="0"/>
                <a:ea typeface="Microsoft YaHei" charset="0"/>
                <a:cs typeface="Microsoft YaHei" charset="0"/>
              </a:rPr>
              <a:t>as-if-serial</a:t>
            </a:r>
            <a:r>
              <a:rPr lang="zh-CN" altLang="en-US">
                <a:solidFill>
                  <a:schemeClr val="tx1">
                    <a:lumMod val="75000"/>
                    <a:lumOff val="25000"/>
                  </a:schemeClr>
                </a:solidFill>
                <a:latin typeface="Microsoft YaHei" charset="0"/>
                <a:ea typeface="Microsoft YaHei" charset="0"/>
                <a:cs typeface="Microsoft YaHei" charset="0"/>
              </a:rPr>
              <a:t>语义。</a:t>
            </a:r>
            <a:r>
              <a:rPr lang="zh-CN" altLang="en-US">
                <a:solidFill>
                  <a:schemeClr val="tx1">
                    <a:lumMod val="75000"/>
                    <a:lumOff val="25000"/>
                  </a:schemeClr>
                </a:solidFill>
                <a:latin typeface="Microsoft YaHei" charset="0"/>
                <a:ea typeface="Microsoft YaHei" charset="0"/>
                <a:cs typeface="Microsoft YaHei" charset="0"/>
              </a:rPr>
              <a:t/>
            </a:r>
            <a:br>
              <a:rPr lang="zh-CN" altLang="en-US">
                <a:solidFill>
                  <a:schemeClr val="tx1">
                    <a:lumMod val="75000"/>
                    <a:lumOff val="25000"/>
                  </a:schemeClr>
                </a:solidFill>
                <a:latin typeface="Microsoft YaHei" charset="0"/>
                <a:ea typeface="Microsoft YaHei" charset="0"/>
                <a:cs typeface="Microsoft YaHei" charset="0"/>
              </a:rPr>
            </a:br>
            <a:r>
              <a:rPr lang="zh-CN" altLang="en-US">
                <a:solidFill>
                  <a:schemeClr val="tx1">
                    <a:lumMod val="75000"/>
                    <a:lumOff val="25000"/>
                  </a:schemeClr>
                </a:solidFill>
                <a:latin typeface="Microsoft YaHei" charset="0"/>
                <a:ea typeface="Microsoft YaHei" charset="0"/>
                <a:cs typeface="Microsoft YaHei" charset="0"/>
              </a:rPr>
              <a:t>比如，为了保证这一语义，重排序不会发生在有数据依赖的操作之中。</a:t>
            </a:r>
          </a:p>
          <a:p>
            <a:endParaRPr kumimoji="1" lang="zh-CN" altLang="en-US">
              <a:solidFill>
                <a:schemeClr val="tx1">
                  <a:lumMod val="75000"/>
                  <a:lumOff val="25000"/>
                </a:schemeClr>
              </a:solidFill>
              <a:latin typeface="Microsoft YaHei" charset="0"/>
              <a:ea typeface="Microsoft YaHei" charset="0"/>
              <a:cs typeface="Microsoft YaHei" charset="0"/>
            </a:endParaRP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int a = 1;</a:t>
            </a:r>
            <a:br>
              <a:rPr kumimoji="1" lang="en-US" altLang="zh-CN">
                <a:solidFill>
                  <a:schemeClr val="tx1">
                    <a:lumMod val="75000"/>
                    <a:lumOff val="25000"/>
                  </a:schemeClr>
                </a:solidFill>
                <a:latin typeface="Microsoft YaHei" charset="0"/>
                <a:ea typeface="Microsoft YaHei" charset="0"/>
                <a:cs typeface="Microsoft YaHei" charset="0"/>
              </a:rPr>
            </a:br>
            <a:r>
              <a:rPr kumimoji="1" lang="en-US" altLang="zh-CN">
                <a:solidFill>
                  <a:schemeClr val="tx1">
                    <a:lumMod val="75000"/>
                    <a:lumOff val="25000"/>
                  </a:schemeClr>
                </a:solidFill>
                <a:latin typeface="Microsoft YaHei" charset="0"/>
                <a:ea typeface="Microsoft YaHei" charset="0"/>
                <a:cs typeface="Microsoft YaHei" charset="0"/>
              </a:rPr>
              <a:t>int b = 2;</a:t>
            </a:r>
            <a:br>
              <a:rPr kumimoji="1" lang="en-US" altLang="zh-CN">
                <a:solidFill>
                  <a:schemeClr val="tx1">
                    <a:lumMod val="75000"/>
                    <a:lumOff val="25000"/>
                  </a:schemeClr>
                </a:solidFill>
                <a:latin typeface="Microsoft YaHei" charset="0"/>
                <a:ea typeface="Microsoft YaHei" charset="0"/>
                <a:cs typeface="Microsoft YaHei" charset="0"/>
              </a:rPr>
            </a:br>
            <a:r>
              <a:rPr kumimoji="1" lang="en-US" altLang="zh-CN">
                <a:solidFill>
                  <a:schemeClr val="tx1">
                    <a:lumMod val="75000"/>
                    <a:lumOff val="25000"/>
                  </a:schemeClr>
                </a:solidFill>
                <a:latin typeface="Microsoft YaHei" charset="0"/>
                <a:ea typeface="Microsoft YaHei" charset="0"/>
                <a:cs typeface="Microsoft YaHei" charset="0"/>
              </a:rPr>
              <a:t>int c = a + b;</a:t>
            </a:r>
            <a:endParaRPr kumimoji="1" lang="zh-CN" altLang="en-US">
              <a:solidFill>
                <a:schemeClr val="tx1">
                  <a:lumMod val="75000"/>
                  <a:lumOff val="25000"/>
                </a:schemeClr>
              </a:solidFill>
              <a:latin typeface="Microsoft YaHei" charset="0"/>
              <a:ea typeface="Microsoft YaHei" charset="0"/>
              <a:cs typeface="Microsoft YaHei" charset="0"/>
            </a:endParaRPr>
          </a:p>
          <a:p>
            <a:endParaRPr kumimoji="1" lang="zh-CN" altLang="en-US">
              <a:solidFill>
                <a:schemeClr val="tx1">
                  <a:lumMod val="75000"/>
                  <a:lumOff val="25000"/>
                </a:schemeClr>
              </a:solidFill>
              <a:latin typeface="Microsoft YaHei" charset="0"/>
              <a:ea typeface="Microsoft YaHei" charset="0"/>
              <a:cs typeface="Microsoft YaHei" charset="0"/>
            </a:endParaRPr>
          </a:p>
          <a:p>
            <a:r>
              <a:rPr kumimoji="1" lang="zh-CN" altLang="en-US">
                <a:solidFill>
                  <a:schemeClr val="tx1">
                    <a:lumMod val="75000"/>
                    <a:lumOff val="25000"/>
                  </a:schemeClr>
                </a:solidFill>
                <a:latin typeface="Microsoft YaHei" charset="0"/>
                <a:ea typeface="Microsoft YaHei" charset="0"/>
                <a:cs typeface="Microsoft YaHei" charset="0"/>
              </a:rPr>
              <a:t>将上面的代码编译成</a:t>
            </a:r>
            <a:r>
              <a:rPr kumimoji="1" lang="en-US" altLang="zh-CN">
                <a:solidFill>
                  <a:schemeClr val="tx1">
                    <a:lumMod val="75000"/>
                    <a:lumOff val="25000"/>
                  </a:schemeClr>
                </a:solidFill>
                <a:latin typeface="Microsoft YaHei" charset="0"/>
                <a:ea typeface="Microsoft YaHei" charset="0"/>
                <a:cs typeface="Microsoft YaHei" charset="0"/>
              </a:rPr>
              <a:t>Java</a:t>
            </a:r>
            <a:r>
              <a:rPr kumimoji="1" lang="zh-CN" altLang="en-US">
                <a:solidFill>
                  <a:schemeClr val="tx1">
                    <a:lumMod val="75000"/>
                    <a:lumOff val="25000"/>
                  </a:schemeClr>
                </a:solidFill>
                <a:latin typeface="Microsoft YaHei" charset="0"/>
                <a:ea typeface="Microsoft YaHei" charset="0"/>
                <a:cs typeface="Microsoft YaHei" charset="0"/>
              </a:rPr>
              <a:t>字节码或生成机器指令，可视为展开成了以下几步动作（实际可能会省略或添加某些步骤）。</a:t>
            </a: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1.</a:t>
            </a:r>
            <a:r>
              <a:rPr kumimoji="1" lang="zh-CN" altLang="en-US">
                <a:solidFill>
                  <a:schemeClr val="tx1">
                    <a:lumMod val="75000"/>
                    <a:lumOff val="25000"/>
                  </a:schemeClr>
                </a:solidFill>
                <a:latin typeface="Microsoft YaHei" charset="0"/>
                <a:ea typeface="Microsoft YaHei" charset="0"/>
                <a:cs typeface="Microsoft YaHei" charset="0"/>
              </a:rPr>
              <a:t>对</a:t>
            </a:r>
            <a:r>
              <a:rPr kumimoji="1" lang="en-US" altLang="zh-CN">
                <a:solidFill>
                  <a:schemeClr val="tx1">
                    <a:lumMod val="75000"/>
                    <a:lumOff val="25000"/>
                  </a:schemeClr>
                </a:solidFill>
                <a:latin typeface="Microsoft YaHei" charset="0"/>
                <a:ea typeface="Microsoft YaHei" charset="0"/>
                <a:cs typeface="Microsoft YaHei" charset="0"/>
              </a:rPr>
              <a:t>a</a:t>
            </a:r>
            <a:r>
              <a:rPr kumimoji="1" lang="zh-CN" altLang="en-US">
                <a:solidFill>
                  <a:schemeClr val="tx1">
                    <a:lumMod val="75000"/>
                    <a:lumOff val="25000"/>
                  </a:schemeClr>
                </a:solidFill>
                <a:latin typeface="Microsoft YaHei" charset="0"/>
                <a:ea typeface="Microsoft YaHei" charset="0"/>
                <a:cs typeface="Microsoft YaHei" charset="0"/>
              </a:rPr>
              <a:t>赋值</a:t>
            </a:r>
            <a:r>
              <a:rPr kumimoji="1" lang="en-US" altLang="zh-CN">
                <a:solidFill>
                  <a:schemeClr val="tx1">
                    <a:lumMod val="75000"/>
                    <a:lumOff val="25000"/>
                  </a:schemeClr>
                </a:solidFill>
                <a:latin typeface="Microsoft YaHei" charset="0"/>
                <a:ea typeface="Microsoft YaHei" charset="0"/>
                <a:cs typeface="Microsoft YaHei" charset="0"/>
              </a:rPr>
              <a:t>1</a:t>
            </a: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2.</a:t>
            </a:r>
            <a:r>
              <a:rPr kumimoji="1" lang="zh-CN" altLang="en-US">
                <a:solidFill>
                  <a:schemeClr val="tx1">
                    <a:lumMod val="75000"/>
                    <a:lumOff val="25000"/>
                  </a:schemeClr>
                </a:solidFill>
                <a:latin typeface="Microsoft YaHei" charset="0"/>
                <a:ea typeface="Microsoft YaHei" charset="0"/>
                <a:cs typeface="Microsoft YaHei" charset="0"/>
              </a:rPr>
              <a:t>对</a:t>
            </a:r>
            <a:r>
              <a:rPr kumimoji="1" lang="en-US" altLang="zh-CN">
                <a:solidFill>
                  <a:schemeClr val="tx1">
                    <a:lumMod val="75000"/>
                    <a:lumOff val="25000"/>
                  </a:schemeClr>
                </a:solidFill>
                <a:latin typeface="Microsoft YaHei" charset="0"/>
                <a:ea typeface="Microsoft YaHei" charset="0"/>
                <a:cs typeface="Microsoft YaHei" charset="0"/>
              </a:rPr>
              <a:t>b</a:t>
            </a:r>
            <a:r>
              <a:rPr kumimoji="1" lang="zh-CN" altLang="en-US">
                <a:solidFill>
                  <a:schemeClr val="tx1">
                    <a:lumMod val="75000"/>
                    <a:lumOff val="25000"/>
                  </a:schemeClr>
                </a:solidFill>
                <a:latin typeface="Microsoft YaHei" charset="0"/>
                <a:ea typeface="Microsoft YaHei" charset="0"/>
                <a:cs typeface="Microsoft YaHei" charset="0"/>
              </a:rPr>
              <a:t>赋值</a:t>
            </a:r>
            <a:r>
              <a:rPr kumimoji="1" lang="en-US" altLang="zh-CN">
                <a:solidFill>
                  <a:schemeClr val="tx1">
                    <a:lumMod val="75000"/>
                    <a:lumOff val="25000"/>
                  </a:schemeClr>
                </a:solidFill>
                <a:latin typeface="Microsoft YaHei" charset="0"/>
                <a:ea typeface="Microsoft YaHei" charset="0"/>
                <a:cs typeface="Microsoft YaHei" charset="0"/>
              </a:rPr>
              <a:t>2</a:t>
            </a: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3.</a:t>
            </a:r>
            <a:r>
              <a:rPr kumimoji="1" lang="zh-CN" altLang="en-US">
                <a:solidFill>
                  <a:schemeClr val="tx1">
                    <a:lumMod val="75000"/>
                    <a:lumOff val="25000"/>
                  </a:schemeClr>
                </a:solidFill>
                <a:latin typeface="Microsoft YaHei" charset="0"/>
                <a:ea typeface="Microsoft YaHei" charset="0"/>
                <a:cs typeface="Microsoft YaHei" charset="0"/>
              </a:rPr>
              <a:t>取</a:t>
            </a:r>
            <a:r>
              <a:rPr kumimoji="1" lang="en-US" altLang="zh-CN">
                <a:solidFill>
                  <a:schemeClr val="tx1">
                    <a:lumMod val="75000"/>
                    <a:lumOff val="25000"/>
                  </a:schemeClr>
                </a:solidFill>
                <a:latin typeface="Microsoft YaHei" charset="0"/>
                <a:ea typeface="Microsoft YaHei" charset="0"/>
                <a:cs typeface="Microsoft YaHei" charset="0"/>
              </a:rPr>
              <a:t>a</a:t>
            </a:r>
            <a:r>
              <a:rPr kumimoji="1" lang="zh-CN" altLang="en-US">
                <a:solidFill>
                  <a:schemeClr val="tx1">
                    <a:lumMod val="75000"/>
                    <a:lumOff val="25000"/>
                  </a:schemeClr>
                </a:solidFill>
                <a:latin typeface="Microsoft YaHei" charset="0"/>
                <a:ea typeface="Microsoft YaHei" charset="0"/>
                <a:cs typeface="Microsoft YaHei" charset="0"/>
              </a:rPr>
              <a:t>的值</a:t>
            </a: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4.</a:t>
            </a:r>
            <a:r>
              <a:rPr kumimoji="1" lang="zh-CN" altLang="en-US">
                <a:solidFill>
                  <a:schemeClr val="tx1">
                    <a:lumMod val="75000"/>
                    <a:lumOff val="25000"/>
                  </a:schemeClr>
                </a:solidFill>
                <a:latin typeface="Microsoft YaHei" charset="0"/>
                <a:ea typeface="Microsoft YaHei" charset="0"/>
                <a:cs typeface="Microsoft YaHei" charset="0"/>
              </a:rPr>
              <a:t>取</a:t>
            </a:r>
            <a:r>
              <a:rPr kumimoji="1" lang="en-US" altLang="zh-CN">
                <a:solidFill>
                  <a:schemeClr val="tx1">
                    <a:lumMod val="75000"/>
                    <a:lumOff val="25000"/>
                  </a:schemeClr>
                </a:solidFill>
                <a:latin typeface="Microsoft YaHei" charset="0"/>
                <a:ea typeface="Microsoft YaHei" charset="0"/>
                <a:cs typeface="Microsoft YaHei" charset="0"/>
              </a:rPr>
              <a:t>b</a:t>
            </a:r>
            <a:r>
              <a:rPr kumimoji="1" lang="zh-CN" altLang="en-US">
                <a:solidFill>
                  <a:schemeClr val="tx1">
                    <a:lumMod val="75000"/>
                    <a:lumOff val="25000"/>
                  </a:schemeClr>
                </a:solidFill>
                <a:latin typeface="Microsoft YaHei" charset="0"/>
                <a:ea typeface="Microsoft YaHei" charset="0"/>
                <a:cs typeface="Microsoft YaHei" charset="0"/>
              </a:rPr>
              <a:t>的值</a:t>
            </a:r>
          </a:p>
          <a:p>
            <a:r>
              <a:rPr kumimoji="1" lang="zh-CN" altLang="en-US">
                <a:solidFill>
                  <a:schemeClr val="tx1">
                    <a:lumMod val="75000"/>
                    <a:lumOff val="25000"/>
                  </a:schemeClr>
                </a:solidFill>
                <a:latin typeface="Microsoft YaHei" charset="0"/>
                <a:ea typeface="Microsoft YaHei" charset="0"/>
                <a:cs typeface="Microsoft YaHei" charset="0"/>
              </a:rPr>
              <a:t>	</a:t>
            </a:r>
            <a:r>
              <a:rPr kumimoji="1" lang="en-US" altLang="zh-CN">
                <a:solidFill>
                  <a:schemeClr val="tx1">
                    <a:lumMod val="75000"/>
                    <a:lumOff val="25000"/>
                  </a:schemeClr>
                </a:solidFill>
                <a:latin typeface="Microsoft YaHei" charset="0"/>
                <a:ea typeface="Microsoft YaHei" charset="0"/>
                <a:cs typeface="Microsoft YaHei" charset="0"/>
              </a:rPr>
              <a:t>5.</a:t>
            </a:r>
            <a:r>
              <a:rPr kumimoji="1" lang="zh-CN" altLang="en-US">
                <a:solidFill>
                  <a:schemeClr val="tx1">
                    <a:lumMod val="75000"/>
                    <a:lumOff val="25000"/>
                  </a:schemeClr>
                </a:solidFill>
                <a:latin typeface="Microsoft YaHei" charset="0"/>
                <a:ea typeface="Microsoft YaHei" charset="0"/>
                <a:cs typeface="Microsoft YaHei" charset="0"/>
              </a:rPr>
              <a:t>将取到两个值相加后存入</a:t>
            </a:r>
            <a:r>
              <a:rPr kumimoji="1" lang="en-US" altLang="zh-CN">
                <a:solidFill>
                  <a:schemeClr val="tx1">
                    <a:lumMod val="75000"/>
                    <a:lumOff val="25000"/>
                  </a:schemeClr>
                </a:solidFill>
                <a:latin typeface="Microsoft YaHei" charset="0"/>
                <a:ea typeface="Microsoft YaHei" charset="0"/>
                <a:cs typeface="Microsoft YaHei" charset="0"/>
              </a:rPr>
              <a:t>c</a:t>
            </a:r>
          </a:p>
          <a:p>
            <a:endParaRPr kumimoji="1" lang="zh-CN" altLang="en-US">
              <a:solidFill>
                <a:schemeClr val="tx1">
                  <a:lumMod val="75000"/>
                  <a:lumOff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69502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角圆角矩形 13"/>
          <p:cNvSpPr/>
          <p:nvPr/>
        </p:nvSpPr>
        <p:spPr>
          <a:xfrm>
            <a:off x="4352992" y="3168954"/>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02  </a:t>
            </a:r>
            <a:r>
              <a:rPr lang="zh-CN" altLang="en-US" sz="2278" b="1" dirty="0">
                <a:latin typeface="微软雅黑" pitchFamily="34" charset="-122"/>
                <a:ea typeface="微软雅黑" pitchFamily="34" charset="-122"/>
              </a:rPr>
              <a:t>重排序</a:t>
            </a:r>
            <a:endParaRPr lang="zh-CN" altLang="en-US" sz="2278" b="1" dirty="0">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01  </a:t>
            </a:r>
            <a:r>
              <a:rPr lang="zh-CN" altLang="en-US" sz="2278" b="1" dirty="0">
                <a:latin typeface="微软雅黑" pitchFamily="34" charset="-122"/>
                <a:ea typeface="微软雅黑" pitchFamily="34" charset="-122"/>
                <a:sym typeface="Arial" pitchFamily="34" charset="0"/>
              </a:rPr>
              <a:t>内存模型</a:t>
            </a:r>
            <a:endParaRPr lang="zh-CN" altLang="en-US" sz="2278" b="1" dirty="0">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solidFill>
                  <a:schemeClr val="bg1"/>
                </a:solidFill>
                <a:latin typeface="Impact" panose="020B0806030902050204" pitchFamily="34" charset="0"/>
                <a:ea typeface="微软雅黑" pitchFamily="34" charset="-122"/>
                <a:sym typeface="Arial" pitchFamily="34" charset="0"/>
              </a:rPr>
              <a:t>03  </a:t>
            </a:r>
            <a:r>
              <a:rPr lang="en-US" altLang="zh-CN" sz="2278" b="1" dirty="0">
                <a:solidFill>
                  <a:schemeClr val="bg1"/>
                </a:solidFill>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04  </a:t>
            </a:r>
            <a:r>
              <a:rPr lang="zh-CN" altLang="en-US" sz="2278" b="1" dirty="0">
                <a:latin typeface="微软雅黑" pitchFamily="34" charset="-122"/>
                <a:ea typeface="微软雅黑" pitchFamily="34" charset="-122"/>
              </a:rPr>
              <a:t>常用场景的坑</a:t>
            </a:r>
            <a:endParaRPr lang="zh-CN" altLang="en-US" sz="2278" b="1" dirty="0">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05  </a:t>
            </a:r>
            <a:r>
              <a:rPr lang="zh-CN" altLang="en-US" sz="2278" b="1" dirty="0">
                <a:latin typeface="微软雅黑" pitchFamily="34" charset="-122"/>
                <a:ea typeface="微软雅黑" pitchFamily="34" charset="-122"/>
                <a:sym typeface="Arial" pitchFamily="34" charset="0"/>
              </a:rPr>
              <a:t>线程池的使用</a:t>
            </a:r>
            <a:endParaRPr lang="zh-CN" altLang="en-US" sz="2278" b="1" dirty="0">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00108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0"/>
                                  </p:stCondLst>
                                  <p:iterate type="lt">
                                    <p:tmPct val="0"/>
                                  </p:iterate>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16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P spid="18" grpId="0"/>
      <p:bldP spid="19" grpId="0"/>
      <p:bldP spid="20" grpId="0"/>
      <p:bldP spid="2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zh-CN" altLang="en-US" sz="2800" dirty="0" smtClean="0">
                <a:latin typeface="微软雅黑" pitchFamily="34" charset="-122"/>
                <a:ea typeface="微软雅黑" pitchFamily="34" charset="-122"/>
                <a:cs typeface="方正兰亭中黑_GBK"/>
              </a:rPr>
              <a:t>思考</a:t>
            </a:r>
          </a:p>
        </p:txBody>
      </p:sp>
      <p:sp>
        <p:nvSpPr>
          <p:cNvPr id="8" name="文本占位符 2"/>
          <p:cNvSpPr>
            <a:spLocks noGrp="1"/>
          </p:cNvSpPr>
          <p:nvPr>
            <p:ph type="body" sz="quarter" idx="15"/>
          </p:nvPr>
        </p:nvSpPr>
        <p:spPr>
          <a:xfrm>
            <a:off x="389322" y="907844"/>
            <a:ext cx="9508356" cy="5114343"/>
          </a:xfrm>
        </p:spPr>
        <p:txBody>
          <a:bodyPr>
            <a:noAutofit/>
          </a:bodyPr>
          <a:lstStyle/>
          <a:p>
            <a:pPr>
              <a:buFont typeface="Wingdings" charset="2"/>
              <a:buChar char="n"/>
            </a:pP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buFont typeface="Wingdings" charset="2"/>
              <a:buChar char="Ø"/>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在一个多核的机器中，</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一个</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list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中有过亿条的</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Integer</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类型的值，如何更快的计算这些值的总和？</a:t>
            </a:r>
          </a:p>
          <a:p>
            <a:pPr>
              <a:buFont typeface="Wingdings" charset="2"/>
              <a:buChar char="n"/>
            </a:pP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a:buFont typeface="Arial"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简单的方法：</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单线程遍历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sum</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a:buFont typeface="Arial" charset="0"/>
              <a:buChar char="•"/>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靠谱的方法：</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数据分块，多个线程同时处理，最后汇总结果</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AutoShape 2" descr="/var/folders/sj/7rr9qy_n2rb28fkr0rzhjfs00000gn/T/cn.wiz.wiznoteformac/WizNote/cbc22d5c-eecd-43a2-b890-8b7ef1d6a53d/index_files/d4965b29-46aa-4844-9ad9-342738384ab7.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6254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blinds(horizontal)">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blinds(horizontal)">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en-US" altLang="zh-CN" sz="2800" dirty="0">
                <a:latin typeface="微软雅黑" pitchFamily="34" charset="-122"/>
                <a:ea typeface="微软雅黑" pitchFamily="34" charset="-122"/>
                <a:cs typeface="方正兰亭中黑_GBK"/>
              </a:rPr>
              <a:t>Volatile</a:t>
            </a:r>
            <a:r>
              <a:rPr lang="zh-CN" altLang="en-US" sz="2800" dirty="0">
                <a:latin typeface="微软雅黑" pitchFamily="34" charset="-122"/>
                <a:ea typeface="微软雅黑" pitchFamily="34" charset="-122"/>
                <a:cs typeface="方正兰亭中黑_GBK"/>
              </a:rPr>
              <a:t>到底是什么</a:t>
            </a:r>
            <a:endParaRPr lang="zh-CN" altLang="en-US" sz="2800" dirty="0" smtClean="0">
              <a:latin typeface="微软雅黑" pitchFamily="34" charset="-122"/>
              <a:ea typeface="微软雅黑" pitchFamily="34" charset="-122"/>
              <a:cs typeface="方正兰亭中黑_GBK"/>
            </a:endParaRPr>
          </a:p>
        </p:txBody>
      </p:sp>
      <p:sp>
        <p:nvSpPr>
          <p:cNvPr id="4" name="内容占位符 7"/>
          <p:cNvSpPr txBox="1">
            <a:spLocks/>
          </p:cNvSpPr>
          <p:nvPr/>
        </p:nvSpPr>
        <p:spPr>
          <a:xfrm>
            <a:off x="403764" y="1195977"/>
            <a:ext cx="9402167" cy="4898244"/>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b="1">
                <a:solidFill>
                  <a:schemeClr val="tx1">
                    <a:lumMod val="75000"/>
                    <a:lumOff val="25000"/>
                  </a:schemeClr>
                </a:solidFill>
                <a:latin typeface="Microsoft YaHei" charset="0"/>
                <a:ea typeface="Microsoft YaHei" charset="0"/>
                <a:cs typeface="Microsoft YaHei" charset="0"/>
              </a:rPr>
              <a:t>Volatile</a:t>
            </a:r>
            <a:r>
              <a:rPr lang="zh-CN" altLang="en-US" sz="2000" b="1">
                <a:solidFill>
                  <a:schemeClr val="tx1">
                    <a:lumMod val="75000"/>
                    <a:lumOff val="25000"/>
                  </a:schemeClr>
                </a:solidFill>
                <a:latin typeface="Microsoft YaHei" charset="0"/>
                <a:ea typeface="Microsoft YaHei" charset="0"/>
                <a:cs typeface="Microsoft YaHei" charset="0"/>
              </a:rPr>
              <a:t>的官方定义</a:t>
            </a:r>
            <a:endParaRPr lang="zh-CN" altLang="en-US" sz="2000">
              <a:solidFill>
                <a:schemeClr val="tx1">
                  <a:lumMod val="75000"/>
                  <a:lumOff val="25000"/>
                </a:schemeClr>
              </a:solidFill>
              <a:latin typeface="Microsoft YaHei" charset="0"/>
              <a:ea typeface="Microsoft YaHei" charset="0"/>
              <a:cs typeface="Microsoft YaHei" charset="0"/>
            </a:endParaRPr>
          </a:p>
          <a:p>
            <a:pPr lvl="1"/>
            <a:r>
              <a:rPr lang="en-US" altLang="zh-CN" sz="1600">
                <a:solidFill>
                  <a:schemeClr val="tx1">
                    <a:lumMod val="75000"/>
                    <a:lumOff val="25000"/>
                  </a:schemeClr>
                </a:solidFill>
                <a:latin typeface="Microsoft YaHei" charset="0"/>
                <a:ea typeface="Microsoft YaHei" charset="0"/>
                <a:cs typeface="Microsoft YaHei" charset="0"/>
              </a:rPr>
              <a:t>Java</a:t>
            </a:r>
            <a:r>
              <a:rPr lang="zh-CN" altLang="en-US" sz="1600">
                <a:solidFill>
                  <a:schemeClr val="tx1">
                    <a:lumMod val="75000"/>
                    <a:lumOff val="25000"/>
                  </a:schemeClr>
                </a:solidFill>
                <a:latin typeface="Microsoft YaHei" charset="0"/>
                <a:ea typeface="Microsoft YaHei" charset="0"/>
                <a:cs typeface="Microsoft YaHei" charset="0"/>
              </a:rPr>
              <a:t>语言规范第三版中对</a:t>
            </a:r>
            <a:r>
              <a:rPr lang="en-US" altLang="zh-CN" sz="1600">
                <a:solidFill>
                  <a:schemeClr val="tx1">
                    <a:lumMod val="75000"/>
                    <a:lumOff val="25000"/>
                  </a:schemeClr>
                </a:solidFill>
                <a:latin typeface="Microsoft YaHei" charset="0"/>
                <a:ea typeface="Microsoft YaHei" charset="0"/>
                <a:cs typeface="Microsoft YaHei" charset="0"/>
              </a:rPr>
              <a:t>volatile</a:t>
            </a:r>
            <a:r>
              <a:rPr lang="zh-CN" altLang="en-US" sz="1600">
                <a:solidFill>
                  <a:schemeClr val="tx1">
                    <a:lumMod val="75000"/>
                    <a:lumOff val="25000"/>
                  </a:schemeClr>
                </a:solidFill>
                <a:latin typeface="Microsoft YaHei" charset="0"/>
                <a:ea typeface="Microsoft YaHei" charset="0"/>
                <a:cs typeface="Microsoft YaHei" charset="0"/>
              </a:rPr>
              <a:t>的定义如下： </a:t>
            </a:r>
            <a:r>
              <a:rPr lang="en-US" altLang="zh-CN" sz="1600">
                <a:solidFill>
                  <a:schemeClr val="tx1">
                    <a:lumMod val="75000"/>
                    <a:lumOff val="25000"/>
                  </a:schemeClr>
                </a:solidFill>
                <a:latin typeface="Microsoft YaHei" charset="0"/>
                <a:ea typeface="Microsoft YaHei" charset="0"/>
                <a:cs typeface="Microsoft YaHei" charset="0"/>
              </a:rPr>
              <a:t>java</a:t>
            </a:r>
            <a:r>
              <a:rPr lang="zh-CN" altLang="en-US" sz="1600">
                <a:solidFill>
                  <a:schemeClr val="tx1">
                    <a:lumMod val="75000"/>
                    <a:lumOff val="25000"/>
                  </a:schemeClr>
                </a:solidFill>
                <a:latin typeface="Microsoft YaHei" charset="0"/>
                <a:ea typeface="Microsoft YaHei" charset="0"/>
                <a:cs typeface="Microsoft YaHei" charset="0"/>
              </a:rPr>
              <a:t>编程语言允许线程访问共享变量，为了确保共享变量能被准确和一致的更新，线程应该确保通过排他锁单独获得这个变量。</a:t>
            </a:r>
            <a:r>
              <a:rPr lang="en-US" altLang="zh-CN" sz="1600">
                <a:solidFill>
                  <a:schemeClr val="tx1">
                    <a:lumMod val="75000"/>
                    <a:lumOff val="25000"/>
                  </a:schemeClr>
                </a:solidFill>
                <a:latin typeface="Microsoft YaHei" charset="0"/>
                <a:ea typeface="Microsoft YaHei" charset="0"/>
                <a:cs typeface="Microsoft YaHei" charset="0"/>
              </a:rPr>
              <a:t>Java</a:t>
            </a:r>
            <a:r>
              <a:rPr lang="zh-CN" altLang="en-US" sz="1600">
                <a:solidFill>
                  <a:schemeClr val="tx1">
                    <a:lumMod val="75000"/>
                    <a:lumOff val="25000"/>
                  </a:schemeClr>
                </a:solidFill>
                <a:latin typeface="Microsoft YaHei" charset="0"/>
                <a:ea typeface="Microsoft YaHei" charset="0"/>
                <a:cs typeface="Microsoft YaHei" charset="0"/>
              </a:rPr>
              <a:t>语言提供了</a:t>
            </a:r>
            <a:r>
              <a:rPr lang="en-US" altLang="zh-CN" sz="1600">
                <a:solidFill>
                  <a:schemeClr val="tx1">
                    <a:lumMod val="75000"/>
                    <a:lumOff val="25000"/>
                  </a:schemeClr>
                </a:solidFill>
                <a:latin typeface="Microsoft YaHei" charset="0"/>
                <a:ea typeface="Microsoft YaHei" charset="0"/>
                <a:cs typeface="Microsoft YaHei" charset="0"/>
              </a:rPr>
              <a:t>volatile</a:t>
            </a:r>
            <a:r>
              <a:rPr lang="zh-CN" altLang="en-US" sz="1600">
                <a:solidFill>
                  <a:schemeClr val="tx1">
                    <a:lumMod val="75000"/>
                    <a:lumOff val="25000"/>
                  </a:schemeClr>
                </a:solidFill>
                <a:latin typeface="Microsoft YaHei" charset="0"/>
                <a:ea typeface="Microsoft YaHei" charset="0"/>
                <a:cs typeface="Microsoft YaHei" charset="0"/>
              </a:rPr>
              <a:t>，在某些情况下比锁更加方便。如果一个字段被声明成</a:t>
            </a:r>
            <a:r>
              <a:rPr lang="en-US" altLang="zh-CN" sz="1600">
                <a:solidFill>
                  <a:schemeClr val="tx1">
                    <a:lumMod val="75000"/>
                    <a:lumOff val="25000"/>
                  </a:schemeClr>
                </a:solidFill>
                <a:latin typeface="Microsoft YaHei" charset="0"/>
                <a:ea typeface="Microsoft YaHei" charset="0"/>
                <a:cs typeface="Microsoft YaHei" charset="0"/>
              </a:rPr>
              <a:t>volatile</a:t>
            </a:r>
            <a:r>
              <a:rPr lang="zh-CN" altLang="en-US" sz="1600">
                <a:solidFill>
                  <a:schemeClr val="tx1">
                    <a:lumMod val="75000"/>
                    <a:lumOff val="25000"/>
                  </a:schemeClr>
                </a:solidFill>
                <a:latin typeface="Microsoft YaHei" charset="0"/>
                <a:ea typeface="Microsoft YaHei" charset="0"/>
                <a:cs typeface="Microsoft YaHei" charset="0"/>
              </a:rPr>
              <a:t>，</a:t>
            </a:r>
            <a:r>
              <a:rPr lang="en-US" altLang="zh-CN" sz="1600">
                <a:solidFill>
                  <a:schemeClr val="tx1">
                    <a:lumMod val="75000"/>
                    <a:lumOff val="25000"/>
                  </a:schemeClr>
                </a:solidFill>
                <a:latin typeface="Microsoft YaHei" charset="0"/>
                <a:ea typeface="Microsoft YaHei" charset="0"/>
                <a:cs typeface="Microsoft YaHei" charset="0"/>
              </a:rPr>
              <a:t>java</a:t>
            </a:r>
            <a:r>
              <a:rPr lang="zh-CN" altLang="en-US" sz="1600">
                <a:solidFill>
                  <a:schemeClr val="tx1">
                    <a:lumMod val="75000"/>
                    <a:lumOff val="25000"/>
                  </a:schemeClr>
                </a:solidFill>
                <a:latin typeface="Microsoft YaHei" charset="0"/>
                <a:ea typeface="Microsoft YaHei" charset="0"/>
                <a:cs typeface="Microsoft YaHei" charset="0"/>
              </a:rPr>
              <a:t>线程内存模型确保所有线程看到这个变量的值是一致的。</a:t>
            </a:r>
          </a:p>
          <a:p>
            <a:r>
              <a:rPr lang="en-US" altLang="zh-CN" sz="2000" b="1"/>
              <a:t>Volatile</a:t>
            </a:r>
            <a:r>
              <a:rPr lang="zh-CN" altLang="en-US" sz="2000" b="1"/>
              <a:t>的实现原理</a:t>
            </a:r>
          </a:p>
          <a:p>
            <a:endParaRPr lang="zh-CN" altLang="en-US" sz="2000" dirty="0" smtClean="0">
              <a:solidFill>
                <a:schemeClr val="tx2"/>
              </a:solidFill>
              <a:latin typeface="Microsoft YaHei" charset="0"/>
              <a:ea typeface="Microsoft YaHei" charset="0"/>
              <a:cs typeface="Microsoft YaHei" charset="0"/>
            </a:endParaRPr>
          </a:p>
          <a:p>
            <a:pPr lvl="1"/>
            <a:endParaRPr lang="zh-CN" altLang="en-US" sz="2000" dirty="0" smtClean="0">
              <a:solidFill>
                <a:schemeClr val="tx2"/>
              </a:solidFill>
              <a:latin typeface="Microsoft YaHei" charset="0"/>
              <a:ea typeface="Microsoft YaHei" charset="0"/>
              <a:cs typeface="Microsoft YaHei"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1559676652"/>
              </p:ext>
            </p:extLst>
          </p:nvPr>
        </p:nvGraphicFramePr>
        <p:xfrm>
          <a:off x="677454" y="3501033"/>
          <a:ext cx="8427861" cy="1584960"/>
        </p:xfrm>
        <a:graphic>
          <a:graphicData uri="http://schemas.openxmlformats.org/drawingml/2006/table">
            <a:tbl>
              <a:tblPr firstRow="1" bandRow="1">
                <a:tableStyleId>{5C22544A-7EE6-4342-B048-85BDC9FD1C3A}</a:tableStyleId>
              </a:tblPr>
              <a:tblGrid>
                <a:gridCol w="1670387"/>
                <a:gridCol w="6757474"/>
              </a:tblGrid>
              <a:tr h="548606">
                <a:tc>
                  <a:txBody>
                    <a:bodyPr/>
                    <a:lstStyle/>
                    <a:p>
                      <a:r>
                        <a:rPr lang="en-US" altLang="zh-CN">
                          <a:effectLst/>
                        </a:rPr>
                        <a:t>Java</a:t>
                      </a:r>
                      <a:r>
                        <a:rPr lang="zh-CN" altLang="en-US">
                          <a:effectLst/>
                        </a:rPr>
                        <a:t>代码：</a:t>
                      </a:r>
                    </a:p>
                  </a:txBody>
                  <a:tcPr marL="190500" marR="190500" marT="190500" marB="190500"/>
                </a:tc>
                <a:tc>
                  <a:txBody>
                    <a:bodyPr/>
                    <a:lstStyle/>
                    <a:p>
                      <a:r>
                        <a:rPr lang="en-US" altLang="zh-CN" sz="1800" b="0" i="0" kern="1200">
                          <a:solidFill>
                            <a:schemeClr val="lt1"/>
                          </a:solidFill>
                          <a:effectLst/>
                          <a:latin typeface="+mn-lt"/>
                          <a:ea typeface="+mn-ea"/>
                          <a:cs typeface="+mn-cs"/>
                        </a:rPr>
                        <a:t>instance = new Singleton();//instance</a:t>
                      </a:r>
                      <a:r>
                        <a:rPr lang="zh-CN" altLang="en-US" sz="1800" b="0" i="0" kern="1200">
                          <a:solidFill>
                            <a:schemeClr val="lt1"/>
                          </a:solidFill>
                          <a:effectLst/>
                          <a:latin typeface="+mn-lt"/>
                          <a:ea typeface="+mn-ea"/>
                          <a:cs typeface="+mn-cs"/>
                        </a:rPr>
                        <a:t>是</a:t>
                      </a:r>
                      <a:r>
                        <a:rPr lang="en-US" altLang="zh-CN" sz="1800" b="0" i="0" kern="1200">
                          <a:solidFill>
                            <a:schemeClr val="lt1"/>
                          </a:solidFill>
                          <a:effectLst/>
                          <a:latin typeface="+mn-lt"/>
                          <a:ea typeface="+mn-ea"/>
                          <a:cs typeface="+mn-cs"/>
                        </a:rPr>
                        <a:t>volatile</a:t>
                      </a:r>
                      <a:r>
                        <a:rPr lang="zh-CN" altLang="en-US" sz="1800" b="0" i="0" kern="1200">
                          <a:solidFill>
                            <a:schemeClr val="lt1"/>
                          </a:solidFill>
                          <a:effectLst/>
                          <a:latin typeface="+mn-lt"/>
                          <a:ea typeface="+mn-ea"/>
                          <a:cs typeface="+mn-cs"/>
                        </a:rPr>
                        <a:t>变量</a:t>
                      </a:r>
                      <a:endParaRPr lang="zh-CN" altLang="en-US"/>
                    </a:p>
                  </a:txBody>
                  <a:tcPr/>
                </a:tc>
              </a:tr>
              <a:tr h="820021">
                <a:tc>
                  <a:txBody>
                    <a:bodyPr/>
                    <a:lstStyle/>
                    <a:p>
                      <a:r>
                        <a:rPr lang="zh-CN" altLang="en-US">
                          <a:effectLst/>
                        </a:rPr>
                        <a:t>汇编代码：</a:t>
                      </a:r>
                    </a:p>
                  </a:txBody>
                  <a:tcPr marL="190500" marR="190500" marT="190500" marB="190500"/>
                </a:tc>
                <a:tc>
                  <a:txBody>
                    <a:bodyPr/>
                    <a:lstStyle/>
                    <a:p>
                      <a:r>
                        <a:rPr lang="en-US">
                          <a:effectLst/>
                        </a:rPr>
                        <a:t>0x01a3de1d: movb $0x0,0x1104800(%esi);0x01a3de24: </a:t>
                      </a:r>
                      <a:r>
                        <a:rPr lang="en-US" b="1">
                          <a:solidFill>
                            <a:srgbClr val="FF0000"/>
                          </a:solidFill>
                          <a:effectLst/>
                        </a:rPr>
                        <a:t>lock</a:t>
                      </a:r>
                      <a:r>
                        <a:rPr lang="en-US">
                          <a:effectLst/>
                        </a:rPr>
                        <a:t> addl $0x0,(%esp);</a:t>
                      </a:r>
                    </a:p>
                  </a:txBody>
                  <a:tcPr marL="190500" marR="190500" marT="190500" marB="190500"/>
                </a:tc>
              </a:tr>
            </a:tbl>
          </a:graphicData>
        </a:graphic>
      </p:graphicFrame>
    </p:spTree>
    <p:extLst>
      <p:ext uri="{BB962C8B-B14F-4D97-AF65-F5344CB8AC3E}">
        <p14:creationId xmlns:p14="http://schemas.microsoft.com/office/powerpoint/2010/main" val="184723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en-US" altLang="zh-CN" sz="2800" smtClean="0">
                <a:latin typeface="微软雅黑" pitchFamily="34" charset="-122"/>
                <a:ea typeface="微软雅黑" pitchFamily="34" charset="-122"/>
                <a:cs typeface="方正兰亭中黑_GBK"/>
              </a:rPr>
              <a:t>volatile</a:t>
            </a:r>
            <a:r>
              <a:rPr lang="zh-CN" altLang="en-US" sz="2800" smtClean="0">
                <a:latin typeface="微软雅黑" pitchFamily="34" charset="-122"/>
                <a:ea typeface="微软雅黑" pitchFamily="34" charset="-122"/>
                <a:cs typeface="方正兰亭中黑_GBK"/>
              </a:rPr>
              <a:t>可以干什么</a:t>
            </a:r>
            <a:endParaRPr lang="zh-CN" altLang="en-US" sz="2800" dirty="0" smtClean="0">
              <a:latin typeface="微软雅黑" pitchFamily="34" charset="-122"/>
              <a:ea typeface="微软雅黑" pitchFamily="34" charset="-122"/>
              <a:cs typeface="方正兰亭中黑_GBK"/>
            </a:endParaRPr>
          </a:p>
        </p:txBody>
      </p:sp>
      <p:sp>
        <p:nvSpPr>
          <p:cNvPr id="4" name="内容占位符 7"/>
          <p:cNvSpPr txBox="1">
            <a:spLocks/>
          </p:cNvSpPr>
          <p:nvPr/>
        </p:nvSpPr>
        <p:spPr>
          <a:xfrm>
            <a:off x="403765" y="1195977"/>
            <a:ext cx="8229600" cy="4898244"/>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可以做到：</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可见性：对一个</a:t>
            </a:r>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变量的读，总是能看到（任意线程）对这个</a:t>
            </a:r>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变量最后的写入。</a:t>
            </a: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原子性：对任意单个</a:t>
            </a:r>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变量的读</a:t>
            </a:r>
            <a:r>
              <a:rPr lang="en-US" altLang="zh-CN" sz="2000" dirty="0" smtClean="0">
                <a:solidFill>
                  <a:schemeClr val="tx1">
                    <a:lumMod val="75000"/>
                    <a:lumOff val="25000"/>
                  </a:schemeClr>
                </a:solidFill>
                <a:latin typeface="Hiragino Sans GB W3" charset="-122"/>
                <a:ea typeface="Hiragino Sans GB W3" charset="-122"/>
                <a:cs typeface="Hiragino Sans GB W3" charset="-122"/>
              </a:rPr>
              <a:t>/</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写具有原子性。</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不能做到：</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复合操作的原子性</a:t>
            </a:r>
          </a:p>
          <a:p>
            <a:pPr lvl="1"/>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引用指向对象属性</a:t>
            </a:r>
            <a:r>
              <a:rPr lang="en-US" altLang="zh-CN" sz="2000" dirty="0" smtClean="0">
                <a:solidFill>
                  <a:schemeClr val="tx1">
                    <a:lumMod val="75000"/>
                    <a:lumOff val="25000"/>
                  </a:schemeClr>
                </a:solidFill>
                <a:latin typeface="Hiragino Sans GB W3" charset="-122"/>
                <a:ea typeface="Hiragino Sans GB W3" charset="-122"/>
                <a:cs typeface="Hiragino Sans GB W3" charset="-122"/>
              </a:rPr>
              <a:t>/</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数组元素的可见性</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r>
              <a:rPr lang="en-US" altLang="zh-CN" sz="2000" dirty="0" smtClean="0">
                <a:solidFill>
                  <a:schemeClr val="tx1">
                    <a:lumMod val="75000"/>
                    <a:lumOff val="25000"/>
                  </a:schemeClr>
                </a:solidFill>
                <a:latin typeface="Hiragino Sans GB W3" charset="-122"/>
                <a:ea typeface="Hiragino Sans GB W3" charset="-122"/>
                <a:cs typeface="Hiragino Sans GB W3" charset="-122"/>
              </a:rPr>
              <a:t>volatile</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提供：</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单次读写的原子性</a:t>
            </a:r>
          </a:p>
          <a:p>
            <a:pPr lvl="1"/>
            <a:r>
              <a:rPr lang="zh-CN" altLang="en-US" sz="2000">
                <a:solidFill>
                  <a:schemeClr val="tx1">
                    <a:lumMod val="75000"/>
                    <a:lumOff val="25000"/>
                  </a:schemeClr>
                </a:solidFill>
                <a:latin typeface="Hiragino Sans GB W3" charset="-122"/>
                <a:ea typeface="Hiragino Sans GB W3" charset="-122"/>
                <a:cs typeface="Hiragino Sans GB W3" charset="-122"/>
              </a:rPr>
              <a:t>共享变量可以读取到最后一次写入的内容</a:t>
            </a:r>
            <a:endParaRPr lang="zh-CN" altLang="en-US" sz="2000" dirty="0" smtClean="0">
              <a:solidFill>
                <a:schemeClr val="tx1">
                  <a:lumMod val="75000"/>
                  <a:lumOff val="25000"/>
                </a:schemeClr>
              </a:solidFill>
              <a:latin typeface="Hiragino Sans GB W3" charset="-122"/>
              <a:ea typeface="Hiragino Sans GB W3" charset="-122"/>
              <a:cs typeface="Hiragino Sans GB W3" charset="-122"/>
            </a:endParaRPr>
          </a:p>
          <a:p>
            <a:pPr lvl="1"/>
            <a:endParaRPr lang="zh-CN" altLang="en-US" sz="2400" dirty="0" smtClean="0">
              <a:solidFill>
                <a:schemeClr val="tx1">
                  <a:lumMod val="75000"/>
                  <a:lumOff val="25000"/>
                </a:schemeClr>
              </a:solidFill>
              <a:latin typeface="Hiragino Sans GB W3" charset="-122"/>
              <a:ea typeface="Hiragino Sans GB W3" charset="-122"/>
              <a:cs typeface="Hiragino Sans GB W3" charset="-122"/>
            </a:endParaRPr>
          </a:p>
        </p:txBody>
      </p:sp>
    </p:spTree>
    <p:extLst>
      <p:ext uri="{BB962C8B-B14F-4D97-AF65-F5344CB8AC3E}">
        <p14:creationId xmlns:p14="http://schemas.microsoft.com/office/powerpoint/2010/main" val="6318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linds(horizont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checkerboard(across)">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对角圆角矩形 14"/>
          <p:cNvSpPr/>
          <p:nvPr/>
        </p:nvSpPr>
        <p:spPr>
          <a:xfrm>
            <a:off x="4352992" y="3853338"/>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02  </a:t>
            </a:r>
            <a:r>
              <a:rPr lang="zh-CN" altLang="en-US" sz="2278" b="1" dirty="0">
                <a:latin typeface="微软雅黑" pitchFamily="34" charset="-122"/>
                <a:ea typeface="微软雅黑" pitchFamily="34" charset="-122"/>
              </a:rPr>
              <a:t>重排序</a:t>
            </a:r>
            <a:endParaRPr lang="zh-CN" altLang="en-US" sz="2278" b="1" dirty="0">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01  </a:t>
            </a:r>
            <a:r>
              <a:rPr lang="zh-CN" altLang="en-US" sz="2278" b="1" dirty="0">
                <a:latin typeface="微软雅黑" pitchFamily="34" charset="-122"/>
                <a:ea typeface="微软雅黑" pitchFamily="34" charset="-122"/>
                <a:sym typeface="Arial" pitchFamily="34" charset="0"/>
              </a:rPr>
              <a:t>内存模型</a:t>
            </a:r>
            <a:endParaRPr lang="zh-CN" altLang="en-US" sz="2278" b="1" dirty="0">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latin typeface="Impact" panose="020B0806030902050204" pitchFamily="34" charset="0"/>
                <a:ea typeface="微软雅黑" pitchFamily="34" charset="-122"/>
                <a:sym typeface="Arial" pitchFamily="34" charset="0"/>
              </a:rPr>
              <a:t>03  </a:t>
            </a:r>
            <a:r>
              <a:rPr lang="en-US" altLang="zh-CN" sz="2278" b="1" dirty="0">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solidFill>
                  <a:schemeClr val="bg1"/>
                </a:solidFill>
                <a:latin typeface="Impact" panose="020B0806030902050204" pitchFamily="34" charset="0"/>
                <a:ea typeface="微软雅黑" pitchFamily="34" charset="-122"/>
              </a:rPr>
              <a:t>04  </a:t>
            </a:r>
            <a:r>
              <a:rPr lang="zh-CN" altLang="en-US" sz="2278" b="1" dirty="0">
                <a:solidFill>
                  <a:schemeClr val="bg1"/>
                </a:solidFill>
                <a:latin typeface="微软雅黑" pitchFamily="34" charset="-122"/>
                <a:ea typeface="微软雅黑" pitchFamily="34" charset="-122"/>
              </a:rPr>
              <a:t>常用场景的坑</a:t>
            </a:r>
            <a:endParaRPr lang="zh-CN" altLang="en-US" sz="2278" b="1" dirty="0">
              <a:solidFill>
                <a:schemeClr val="bg1"/>
              </a:solidFill>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05  </a:t>
            </a:r>
            <a:r>
              <a:rPr lang="zh-CN" altLang="en-US" sz="2278" b="1" dirty="0">
                <a:latin typeface="微软雅黑" pitchFamily="34" charset="-122"/>
                <a:ea typeface="微软雅黑" pitchFamily="34" charset="-122"/>
                <a:sym typeface="Arial" pitchFamily="34" charset="0"/>
              </a:rPr>
              <a:t>线程池的使用</a:t>
            </a:r>
            <a:endParaRPr lang="zh-CN" altLang="en-US" sz="2278" b="1" dirty="0">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99132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0"/>
                                  </p:stCondLst>
                                  <p:iterate type="lt">
                                    <p:tmPct val="0"/>
                                  </p:iterate>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16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P spid="20" grpId="0"/>
      <p:bldP spid="2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latin typeface="Microsoft YaHei" charset="0"/>
                <a:ea typeface="Microsoft YaHei" charset="0"/>
                <a:cs typeface="Microsoft YaHei" charset="0"/>
              </a:rPr>
              <a:t>Singleton-</a:t>
            </a:r>
            <a:r>
              <a:rPr kumimoji="1" lang="zh-CN" altLang="en-US" smtClean="0">
                <a:latin typeface="Microsoft YaHei" charset="0"/>
                <a:ea typeface="Microsoft YaHei" charset="0"/>
                <a:cs typeface="Microsoft YaHei" charset="0"/>
              </a:rPr>
              <a:t>慎用延迟初始化</a:t>
            </a:r>
            <a:endParaRPr kumimoji="1" lang="zh-CN" altLang="en-US" dirty="0">
              <a:latin typeface="Microsoft YaHei" charset="0"/>
              <a:ea typeface="Microsoft YaHei" charset="0"/>
              <a:cs typeface="Microsoft YaHei" charset="0"/>
            </a:endParaRPr>
          </a:p>
        </p:txBody>
      </p:sp>
      <p:sp>
        <p:nvSpPr>
          <p:cNvPr id="6" name="文本框 5"/>
          <p:cNvSpPr txBox="1"/>
          <p:nvPr/>
        </p:nvSpPr>
        <p:spPr>
          <a:xfrm>
            <a:off x="97375" y="1300646"/>
            <a:ext cx="3877872" cy="2308324"/>
          </a:xfrm>
          <a:prstGeom prst="rect">
            <a:avLst/>
          </a:prstGeom>
          <a:noFill/>
        </p:spPr>
        <p:txBody>
          <a:bodyPr wrap="none" rtlCol="0">
            <a:spAutoFit/>
          </a:bodyPr>
          <a:lstStyle/>
          <a:p>
            <a:r>
              <a:rPr kumimoji="1" lang="en-US" altLang="zh-CN" dirty="0"/>
              <a:t>public class Singleton </a:t>
            </a:r>
            <a:r>
              <a:rPr kumimoji="1" lang="en-US" altLang="zh-CN" dirty="0" smtClean="0"/>
              <a:t>{</a:t>
            </a:r>
          </a:p>
          <a:p>
            <a:r>
              <a:rPr kumimoji="1" lang="zh-CN" altLang="en-US" dirty="0"/>
              <a:t>　</a:t>
            </a:r>
            <a:r>
              <a:rPr kumimoji="1" lang="en-US" altLang="zh-CN" dirty="0"/>
              <a:t>p</a:t>
            </a:r>
            <a:r>
              <a:rPr kumimoji="1" lang="en-US" altLang="zh-CN" dirty="0" smtClean="0"/>
              <a:t>rivate Singleton() {}</a:t>
            </a:r>
          </a:p>
          <a:p>
            <a:r>
              <a:rPr kumimoji="1" lang="zh-CN" altLang="en-US" dirty="0" smtClean="0"/>
              <a:t>　</a:t>
            </a:r>
            <a:r>
              <a:rPr kumimoji="1" lang="en-US" altLang="zh-CN" dirty="0" smtClean="0">
                <a:solidFill>
                  <a:srgbClr val="0000FF"/>
                </a:solidFill>
              </a:rPr>
              <a:t>private static final Singleton </a:t>
            </a:r>
          </a:p>
          <a:p>
            <a:r>
              <a:rPr kumimoji="1" lang="zh-CN" altLang="en-US" dirty="0"/>
              <a:t>　　</a:t>
            </a:r>
            <a:r>
              <a:rPr kumimoji="1" lang="en-US" altLang="zh-CN" dirty="0" smtClean="0">
                <a:solidFill>
                  <a:srgbClr val="0000FF"/>
                </a:solidFill>
              </a:rPr>
              <a:t>instance = new Singleton();</a:t>
            </a:r>
          </a:p>
          <a:p>
            <a:r>
              <a:rPr kumimoji="1" lang="zh-CN" altLang="en-US" dirty="0" smtClean="0"/>
              <a:t>　</a:t>
            </a:r>
            <a:r>
              <a:rPr kumimoji="1" lang="en-US" altLang="zh-CN" dirty="0" smtClean="0"/>
              <a:t>public static Singleton </a:t>
            </a:r>
            <a:r>
              <a:rPr kumimoji="1" lang="en-US" altLang="zh-CN" dirty="0" err="1" smtClean="0"/>
              <a:t>getInstance</a:t>
            </a:r>
            <a:r>
              <a:rPr kumimoji="1" lang="en-US" altLang="zh-CN" dirty="0" smtClean="0"/>
              <a:t>() {</a:t>
            </a:r>
          </a:p>
          <a:p>
            <a:r>
              <a:rPr kumimoji="1" lang="zh-CN" altLang="en-US" dirty="0" smtClean="0"/>
              <a:t>　　</a:t>
            </a:r>
            <a:r>
              <a:rPr kumimoji="1" lang="en-US" altLang="zh-CN" dirty="0" smtClean="0"/>
              <a:t>return instance; </a:t>
            </a:r>
            <a:endParaRPr kumimoji="1" lang="zh-CN" altLang="en-US" dirty="0" smtClean="0"/>
          </a:p>
          <a:p>
            <a:r>
              <a:rPr kumimoji="1" lang="zh-CN" altLang="en-US" dirty="0" smtClean="0"/>
              <a:t>　</a:t>
            </a:r>
            <a:r>
              <a:rPr kumimoji="1" lang="en-US" altLang="zh-CN" dirty="0" smtClean="0"/>
              <a:t>} </a:t>
            </a:r>
          </a:p>
          <a:p>
            <a:r>
              <a:rPr kumimoji="1" lang="en-US" altLang="zh-CN" dirty="0" smtClean="0"/>
              <a:t>}</a:t>
            </a:r>
            <a:endParaRPr kumimoji="1" lang="en-US" altLang="zh-CN" dirty="0"/>
          </a:p>
        </p:txBody>
      </p:sp>
      <p:sp>
        <p:nvSpPr>
          <p:cNvPr id="7" name="文本框 6"/>
          <p:cNvSpPr txBox="1"/>
          <p:nvPr/>
        </p:nvSpPr>
        <p:spPr>
          <a:xfrm>
            <a:off x="4088135" y="1300646"/>
            <a:ext cx="5168753" cy="2308324"/>
          </a:xfrm>
          <a:prstGeom prst="rect">
            <a:avLst/>
          </a:prstGeom>
          <a:noFill/>
        </p:spPr>
        <p:txBody>
          <a:bodyPr wrap="none" rtlCol="0">
            <a:spAutoFit/>
          </a:bodyPr>
          <a:lstStyle/>
          <a:p>
            <a:r>
              <a:rPr kumimoji="1" lang="en-US" altLang="zh-CN" dirty="0"/>
              <a:t>public class Singleton </a:t>
            </a:r>
            <a:r>
              <a:rPr kumimoji="1" lang="en-US" altLang="zh-CN" dirty="0" smtClean="0"/>
              <a:t>{</a:t>
            </a:r>
          </a:p>
          <a:p>
            <a:r>
              <a:rPr kumimoji="1" lang="zh-CN" altLang="en-US" dirty="0" smtClean="0"/>
              <a:t>　</a:t>
            </a:r>
            <a:r>
              <a:rPr kumimoji="1" lang="en-US" altLang="zh-CN" dirty="0" smtClean="0">
                <a:solidFill>
                  <a:srgbClr val="0000FF"/>
                </a:solidFill>
              </a:rPr>
              <a:t>private static Singleton instance = null;</a:t>
            </a:r>
            <a:endParaRPr kumimoji="1" lang="en-US" altLang="zh-CN" dirty="0" smtClean="0"/>
          </a:p>
          <a:p>
            <a:r>
              <a:rPr kumimoji="1" lang="zh-CN" altLang="en-US" dirty="0" smtClean="0"/>
              <a:t>　</a:t>
            </a:r>
            <a:r>
              <a:rPr kumimoji="1" lang="en-US" altLang="zh-CN" dirty="0" smtClean="0"/>
              <a:t>public static </a:t>
            </a:r>
            <a:r>
              <a:rPr kumimoji="1" lang="en-US" altLang="zh-CN" dirty="0" smtClean="0">
                <a:solidFill>
                  <a:srgbClr val="FF0000"/>
                </a:solidFill>
              </a:rPr>
              <a:t>synchronized</a:t>
            </a:r>
            <a:r>
              <a:rPr kumimoji="1" lang="en-US" altLang="zh-CN" dirty="0" smtClean="0"/>
              <a:t> Singleton </a:t>
            </a:r>
            <a:r>
              <a:rPr kumimoji="1" lang="en-US" altLang="zh-CN" dirty="0" err="1" smtClean="0"/>
              <a:t>getInstance</a:t>
            </a:r>
            <a:r>
              <a:rPr kumimoji="1" lang="en-US" altLang="zh-CN" dirty="0" smtClean="0"/>
              <a:t>() {</a:t>
            </a:r>
          </a:p>
          <a:p>
            <a:r>
              <a:rPr kumimoji="1" lang="zh-CN" altLang="en-US" dirty="0" smtClean="0"/>
              <a:t>　　</a:t>
            </a:r>
            <a:r>
              <a:rPr kumimoji="1" lang="en-US" altLang="zh-CN" dirty="0" smtClean="0"/>
              <a:t>if (instance == null)</a:t>
            </a:r>
          </a:p>
          <a:p>
            <a:r>
              <a:rPr kumimoji="1" lang="zh-CN" altLang="en-US" dirty="0"/>
              <a:t>　　　</a:t>
            </a:r>
            <a:r>
              <a:rPr kumimoji="1" lang="en-US" altLang="zh-CN" dirty="0" smtClean="0">
                <a:solidFill>
                  <a:srgbClr val="0000FF"/>
                </a:solidFill>
              </a:rPr>
              <a:t>instance</a:t>
            </a:r>
            <a:r>
              <a:rPr kumimoji="1" lang="zh-CN" altLang="en-US" dirty="0" smtClean="0">
                <a:solidFill>
                  <a:srgbClr val="0000FF"/>
                </a:solidFill>
              </a:rPr>
              <a:t> </a:t>
            </a:r>
            <a:r>
              <a:rPr kumimoji="1" lang="en-US" altLang="zh-CN" dirty="0" smtClean="0">
                <a:solidFill>
                  <a:srgbClr val="0000FF"/>
                </a:solidFill>
              </a:rPr>
              <a:t>=</a:t>
            </a:r>
            <a:r>
              <a:rPr kumimoji="1" lang="zh-CN" altLang="en-US" dirty="0" smtClean="0">
                <a:solidFill>
                  <a:srgbClr val="0000FF"/>
                </a:solidFill>
              </a:rPr>
              <a:t> </a:t>
            </a:r>
            <a:r>
              <a:rPr kumimoji="1" lang="en-US" altLang="zh-CN" dirty="0" smtClean="0">
                <a:solidFill>
                  <a:srgbClr val="0000FF"/>
                </a:solidFill>
              </a:rPr>
              <a:t>new </a:t>
            </a:r>
            <a:r>
              <a:rPr kumimoji="1" lang="en-US" altLang="zh-CN" dirty="0">
                <a:solidFill>
                  <a:srgbClr val="0000FF"/>
                </a:solidFill>
              </a:rPr>
              <a:t>Singleton()</a:t>
            </a:r>
            <a:r>
              <a:rPr kumimoji="1" lang="en-US" altLang="zh-CN" dirty="0" smtClean="0">
                <a:solidFill>
                  <a:srgbClr val="0000FF"/>
                </a:solidFill>
              </a:rPr>
              <a:t>;</a:t>
            </a:r>
            <a:r>
              <a:rPr kumimoji="1" lang="en-US" altLang="zh-CN" dirty="0"/>
              <a:t> </a:t>
            </a:r>
            <a:r>
              <a:rPr kumimoji="1" lang="en-US" altLang="zh-CN" dirty="0">
                <a:solidFill>
                  <a:srgbClr val="FF0000"/>
                </a:solidFill>
              </a:rPr>
              <a:t>// lazy load</a:t>
            </a:r>
          </a:p>
          <a:p>
            <a:r>
              <a:rPr kumimoji="1" lang="zh-CN" altLang="en-US" dirty="0"/>
              <a:t>　　</a:t>
            </a:r>
            <a:r>
              <a:rPr kumimoji="1" lang="en-US" altLang="zh-CN" dirty="0" smtClean="0"/>
              <a:t>return </a:t>
            </a:r>
            <a:r>
              <a:rPr kumimoji="1" lang="en-US" altLang="zh-CN" dirty="0"/>
              <a:t>instance</a:t>
            </a:r>
            <a:r>
              <a:rPr kumimoji="1" lang="en-US" altLang="zh-CN" dirty="0" smtClean="0"/>
              <a:t>;</a:t>
            </a:r>
            <a:endParaRPr kumimoji="1" lang="zh-CN" altLang="en-US" dirty="0" smtClean="0"/>
          </a:p>
          <a:p>
            <a:r>
              <a:rPr kumimoji="1" lang="zh-CN" altLang="en-US" dirty="0" smtClean="0"/>
              <a:t>　</a:t>
            </a:r>
            <a:r>
              <a:rPr kumimoji="1" lang="en-US" altLang="zh-CN" dirty="0" smtClean="0"/>
              <a:t>} </a:t>
            </a:r>
          </a:p>
          <a:p>
            <a:r>
              <a:rPr kumimoji="1" lang="en-US" altLang="zh-CN" dirty="0" smtClean="0"/>
              <a:t>} </a:t>
            </a:r>
            <a:endParaRPr kumimoji="1" lang="en-US" altLang="zh-CN" dirty="0"/>
          </a:p>
        </p:txBody>
      </p:sp>
      <p:sp>
        <p:nvSpPr>
          <p:cNvPr id="8" name="文本框 7"/>
          <p:cNvSpPr txBox="1"/>
          <p:nvPr/>
        </p:nvSpPr>
        <p:spPr>
          <a:xfrm>
            <a:off x="4088135" y="3608970"/>
            <a:ext cx="4836255" cy="2862323"/>
          </a:xfrm>
          <a:prstGeom prst="rect">
            <a:avLst/>
          </a:prstGeom>
          <a:noFill/>
        </p:spPr>
        <p:txBody>
          <a:bodyPr wrap="none" rtlCol="0">
            <a:spAutoFit/>
          </a:bodyPr>
          <a:lstStyle/>
          <a:p>
            <a:r>
              <a:rPr kumimoji="1" lang="en-US" altLang="zh-CN" dirty="0"/>
              <a:t>public class Singleton { </a:t>
            </a:r>
          </a:p>
          <a:p>
            <a:r>
              <a:rPr kumimoji="1" lang="zh-CN" altLang="en-US" dirty="0"/>
              <a:t>　</a:t>
            </a:r>
            <a:r>
              <a:rPr kumimoji="1" lang="en-US" altLang="zh-CN" dirty="0" smtClean="0"/>
              <a:t>private static </a:t>
            </a:r>
            <a:r>
              <a:rPr kumimoji="1" lang="en-US" altLang="zh-CN" dirty="0" smtClean="0">
                <a:solidFill>
                  <a:srgbClr val="FF0000"/>
                </a:solidFill>
              </a:rPr>
              <a:t>volatile</a:t>
            </a:r>
            <a:r>
              <a:rPr kumimoji="1" lang="zh-CN" altLang="zh-CN" dirty="0" smtClean="0"/>
              <a:t> </a:t>
            </a:r>
            <a:r>
              <a:rPr kumimoji="1" lang="en-US" altLang="zh-CN" dirty="0" smtClean="0"/>
              <a:t>Singleton instance = null;</a:t>
            </a:r>
          </a:p>
          <a:p>
            <a:r>
              <a:rPr kumimoji="1" lang="zh-CN" altLang="en-US" dirty="0" smtClean="0"/>
              <a:t>　</a:t>
            </a:r>
            <a:r>
              <a:rPr kumimoji="1" lang="en-US" altLang="zh-CN" dirty="0" smtClean="0"/>
              <a:t>public static Singleton </a:t>
            </a:r>
            <a:r>
              <a:rPr kumimoji="1" lang="en-US" altLang="zh-CN" dirty="0" err="1" smtClean="0"/>
              <a:t>getInstance</a:t>
            </a:r>
            <a:r>
              <a:rPr kumimoji="1" lang="en-US" altLang="zh-CN" dirty="0" smtClean="0"/>
              <a:t>() {</a:t>
            </a:r>
          </a:p>
          <a:p>
            <a:r>
              <a:rPr kumimoji="1" lang="zh-CN" altLang="en-US" dirty="0"/>
              <a:t>　　</a:t>
            </a:r>
            <a:r>
              <a:rPr kumimoji="1" lang="en-US" altLang="zh-CN" dirty="0" smtClean="0">
                <a:solidFill>
                  <a:srgbClr val="0000FF"/>
                </a:solidFill>
              </a:rPr>
              <a:t>if </a:t>
            </a:r>
            <a:r>
              <a:rPr kumimoji="1" lang="en-US" altLang="zh-CN" dirty="0">
                <a:solidFill>
                  <a:srgbClr val="0000FF"/>
                </a:solidFill>
              </a:rPr>
              <a:t>(instance == null</a:t>
            </a:r>
            <a:r>
              <a:rPr kumimoji="1" lang="en-US" altLang="zh-CN" dirty="0" smtClean="0">
                <a:solidFill>
                  <a:srgbClr val="0000FF"/>
                </a:solidFill>
              </a:rPr>
              <a:t>)</a:t>
            </a:r>
            <a:r>
              <a:rPr kumimoji="1" lang="en-US" altLang="zh-CN" dirty="0">
                <a:solidFill>
                  <a:srgbClr val="FF0000"/>
                </a:solidFill>
              </a:rPr>
              <a:t> // double check (jdk1.5+)</a:t>
            </a:r>
            <a:endParaRPr kumimoji="1" lang="en-US" altLang="zh-CN" dirty="0">
              <a:solidFill>
                <a:srgbClr val="0000FF"/>
              </a:solidFill>
            </a:endParaRPr>
          </a:p>
          <a:p>
            <a:r>
              <a:rPr kumimoji="1" lang="zh-CN" altLang="en-US" dirty="0"/>
              <a:t>　　　</a:t>
            </a:r>
            <a:r>
              <a:rPr kumimoji="1" lang="en-US" altLang="zh-CN" dirty="0" smtClean="0">
                <a:solidFill>
                  <a:srgbClr val="FF0000"/>
                </a:solidFill>
              </a:rPr>
              <a:t>synchronized</a:t>
            </a:r>
            <a:r>
              <a:rPr kumimoji="1" lang="en-US" altLang="zh-CN" dirty="0" smtClean="0"/>
              <a:t> </a:t>
            </a:r>
            <a:r>
              <a:rPr kumimoji="1" lang="en-US" altLang="zh-CN" dirty="0"/>
              <a:t>(</a:t>
            </a:r>
            <a:r>
              <a:rPr kumimoji="1" lang="en-US" altLang="zh-CN" dirty="0" err="1"/>
              <a:t>Singleton.class</a:t>
            </a:r>
            <a:r>
              <a:rPr kumimoji="1" lang="en-US" altLang="zh-CN" dirty="0" smtClean="0"/>
              <a:t>)</a:t>
            </a:r>
          </a:p>
          <a:p>
            <a:r>
              <a:rPr kumimoji="1" lang="zh-CN" altLang="en-US" dirty="0" smtClean="0"/>
              <a:t>　　　　</a:t>
            </a:r>
            <a:r>
              <a:rPr kumimoji="1" lang="en-US" altLang="zh-CN" dirty="0" smtClean="0">
                <a:solidFill>
                  <a:srgbClr val="0000FF"/>
                </a:solidFill>
              </a:rPr>
              <a:t>if (instance == null)</a:t>
            </a:r>
            <a:endParaRPr kumimoji="1" lang="en-US" altLang="zh-CN" dirty="0" smtClean="0">
              <a:solidFill>
                <a:srgbClr val="FF0000"/>
              </a:solidFill>
            </a:endParaRPr>
          </a:p>
          <a:p>
            <a:r>
              <a:rPr kumimoji="1" lang="zh-CN" altLang="en-US" dirty="0" smtClean="0"/>
              <a:t>　　　　　</a:t>
            </a:r>
            <a:r>
              <a:rPr kumimoji="1" lang="en-US" altLang="zh-CN" dirty="0" smtClean="0"/>
              <a:t>instance </a:t>
            </a:r>
            <a:r>
              <a:rPr kumimoji="1" lang="zh-CN" altLang="en-US" dirty="0" smtClean="0"/>
              <a:t>＝ </a:t>
            </a:r>
            <a:r>
              <a:rPr kumimoji="1" lang="en-US" altLang="zh-CN" dirty="0" smtClean="0"/>
              <a:t>new Singleton();</a:t>
            </a:r>
          </a:p>
          <a:p>
            <a:r>
              <a:rPr kumimoji="1" lang="zh-CN" altLang="en-US" dirty="0"/>
              <a:t>　　</a:t>
            </a:r>
            <a:r>
              <a:rPr kumimoji="1" lang="en-US" altLang="zh-CN" dirty="0" smtClean="0"/>
              <a:t>return </a:t>
            </a:r>
            <a:r>
              <a:rPr kumimoji="1" lang="en-US" altLang="zh-CN" dirty="0"/>
              <a:t>instance; </a:t>
            </a:r>
            <a:r>
              <a:rPr kumimoji="1" lang="zh-CN" altLang="en-US" dirty="0"/>
              <a:t>　　</a:t>
            </a:r>
          </a:p>
          <a:p>
            <a:r>
              <a:rPr kumimoji="1" lang="zh-CN" altLang="en-US" dirty="0"/>
              <a:t>　</a:t>
            </a:r>
            <a:r>
              <a:rPr kumimoji="1" lang="en-US" altLang="zh-CN" dirty="0" smtClean="0"/>
              <a:t>} </a:t>
            </a:r>
            <a:endParaRPr kumimoji="1" lang="en-US" altLang="zh-CN" dirty="0"/>
          </a:p>
          <a:p>
            <a:r>
              <a:rPr kumimoji="1" lang="en-US" altLang="zh-CN" dirty="0"/>
              <a:t>} </a:t>
            </a:r>
          </a:p>
        </p:txBody>
      </p:sp>
      <p:sp>
        <p:nvSpPr>
          <p:cNvPr id="9" name="文本框 8"/>
          <p:cNvSpPr txBox="1"/>
          <p:nvPr/>
        </p:nvSpPr>
        <p:spPr>
          <a:xfrm>
            <a:off x="97375" y="3603771"/>
            <a:ext cx="4537953" cy="2585323"/>
          </a:xfrm>
          <a:prstGeom prst="rect">
            <a:avLst/>
          </a:prstGeom>
          <a:noFill/>
        </p:spPr>
        <p:txBody>
          <a:bodyPr wrap="square" rtlCol="0">
            <a:spAutoFit/>
          </a:bodyPr>
          <a:lstStyle/>
          <a:p>
            <a:r>
              <a:rPr kumimoji="1" lang="en-US" altLang="zh-CN" dirty="0"/>
              <a:t>public class Singleton { </a:t>
            </a:r>
          </a:p>
          <a:p>
            <a:r>
              <a:rPr kumimoji="1" lang="zh-CN" altLang="en-US" dirty="0"/>
              <a:t>　</a:t>
            </a:r>
            <a:r>
              <a:rPr kumimoji="1" lang="en-US" altLang="zh-CN" dirty="0" smtClean="0"/>
              <a:t>private </a:t>
            </a:r>
            <a:r>
              <a:rPr kumimoji="1" lang="en-US" altLang="zh-CN" dirty="0">
                <a:solidFill>
                  <a:srgbClr val="FF0000"/>
                </a:solidFill>
              </a:rPr>
              <a:t>static class </a:t>
            </a:r>
            <a:r>
              <a:rPr kumimoji="1" lang="en-US" altLang="zh-CN" dirty="0"/>
              <a:t>Holder </a:t>
            </a:r>
            <a:r>
              <a:rPr kumimoji="1" lang="en-US" altLang="zh-CN" dirty="0" smtClean="0"/>
              <a:t>{ </a:t>
            </a:r>
            <a:r>
              <a:rPr kumimoji="1" lang="en-US" altLang="zh-CN" dirty="0" smtClean="0">
                <a:solidFill>
                  <a:srgbClr val="FF0000"/>
                </a:solidFill>
              </a:rPr>
              <a:t>//</a:t>
            </a:r>
            <a:r>
              <a:rPr kumimoji="1" lang="zh-CN" altLang="en-US" dirty="0" smtClean="0">
                <a:solidFill>
                  <a:srgbClr val="FF0000"/>
                </a:solidFill>
              </a:rPr>
              <a:t> </a:t>
            </a:r>
            <a:r>
              <a:rPr kumimoji="1" lang="en-US" altLang="zh-CN" dirty="0" smtClean="0">
                <a:solidFill>
                  <a:srgbClr val="FF0000"/>
                </a:solidFill>
              </a:rPr>
              <a:t>lazy class</a:t>
            </a:r>
          </a:p>
          <a:p>
            <a:r>
              <a:rPr kumimoji="1" lang="zh-CN" altLang="en-US" dirty="0" smtClean="0"/>
              <a:t>　　</a:t>
            </a:r>
            <a:r>
              <a:rPr kumimoji="1" lang="en-US" altLang="zh-CN" dirty="0" smtClean="0"/>
              <a:t>static final Singleton </a:t>
            </a:r>
          </a:p>
          <a:p>
            <a:r>
              <a:rPr kumimoji="1" lang="zh-CN" altLang="en-US" dirty="0"/>
              <a:t>　　　</a:t>
            </a:r>
            <a:r>
              <a:rPr kumimoji="1" lang="en-US" altLang="zh-CN" dirty="0" smtClean="0"/>
              <a:t>instance </a:t>
            </a:r>
            <a:r>
              <a:rPr kumimoji="1" lang="en-US" altLang="zh-CN" dirty="0"/>
              <a:t>= new Singleton();</a:t>
            </a:r>
          </a:p>
          <a:p>
            <a:r>
              <a:rPr kumimoji="1" lang="zh-CN" altLang="en-US" dirty="0"/>
              <a:t>　</a:t>
            </a:r>
            <a:r>
              <a:rPr kumimoji="1" lang="en-US" altLang="zh-CN" dirty="0" smtClean="0"/>
              <a:t>}</a:t>
            </a:r>
            <a:endParaRPr kumimoji="1" lang="en-US" altLang="zh-CN" dirty="0"/>
          </a:p>
          <a:p>
            <a:r>
              <a:rPr kumimoji="1" lang="zh-CN" altLang="en-US" dirty="0"/>
              <a:t>　</a:t>
            </a:r>
            <a:r>
              <a:rPr kumimoji="1" lang="en-US" altLang="zh-CN" dirty="0" smtClean="0"/>
              <a:t>public </a:t>
            </a:r>
            <a:r>
              <a:rPr kumimoji="1" lang="en-US" altLang="zh-CN" dirty="0"/>
              <a:t>static Singleton </a:t>
            </a:r>
            <a:r>
              <a:rPr kumimoji="1" lang="en-US" altLang="zh-CN" dirty="0" err="1"/>
              <a:t>getInstance</a:t>
            </a:r>
            <a:r>
              <a:rPr kumimoji="1" lang="en-US" altLang="zh-CN" dirty="0"/>
              <a:t>() {</a:t>
            </a:r>
          </a:p>
          <a:p>
            <a:r>
              <a:rPr kumimoji="1" lang="zh-CN" altLang="en-US" dirty="0"/>
              <a:t>　　</a:t>
            </a:r>
            <a:r>
              <a:rPr kumimoji="1" lang="en-US" altLang="zh-CN" dirty="0" smtClean="0"/>
              <a:t>return </a:t>
            </a:r>
            <a:r>
              <a:rPr kumimoji="1" lang="en-US" altLang="zh-CN" dirty="0" err="1"/>
              <a:t>Holder.instance</a:t>
            </a:r>
            <a:r>
              <a:rPr kumimoji="1" lang="en-US" altLang="zh-CN" dirty="0"/>
              <a:t>; </a:t>
            </a:r>
            <a:r>
              <a:rPr kumimoji="1" lang="zh-CN" altLang="en-US" dirty="0"/>
              <a:t>　　</a:t>
            </a:r>
          </a:p>
          <a:p>
            <a:r>
              <a:rPr kumimoji="1" lang="zh-CN" altLang="en-US" dirty="0"/>
              <a:t>　</a:t>
            </a:r>
            <a:r>
              <a:rPr kumimoji="1" lang="en-US" altLang="zh-CN" dirty="0" smtClean="0"/>
              <a:t>} </a:t>
            </a:r>
            <a:endParaRPr kumimoji="1" lang="en-US" altLang="zh-CN" dirty="0"/>
          </a:p>
          <a:p>
            <a:r>
              <a:rPr kumimoji="1" lang="en-US" altLang="zh-CN" dirty="0"/>
              <a:t>} </a:t>
            </a:r>
          </a:p>
        </p:txBody>
      </p:sp>
      <p:sp>
        <p:nvSpPr>
          <p:cNvPr id="10" name="右箭头 9"/>
          <p:cNvSpPr/>
          <p:nvPr/>
        </p:nvSpPr>
        <p:spPr>
          <a:xfrm>
            <a:off x="3573066" y="1622463"/>
            <a:ext cx="402181" cy="48506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1" name="下箭头 10"/>
          <p:cNvSpPr/>
          <p:nvPr/>
        </p:nvSpPr>
        <p:spPr>
          <a:xfrm>
            <a:off x="5974170" y="3186481"/>
            <a:ext cx="505250" cy="368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2" name="左箭头 11"/>
          <p:cNvSpPr/>
          <p:nvPr/>
        </p:nvSpPr>
        <p:spPr>
          <a:xfrm>
            <a:off x="3669987" y="4396766"/>
            <a:ext cx="382351" cy="50521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16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latin typeface="Microsoft YaHei" charset="0"/>
                <a:ea typeface="Microsoft YaHei" charset="0"/>
                <a:cs typeface="Microsoft YaHei" charset="0"/>
              </a:rPr>
              <a:t>还有一些单例的坑</a:t>
            </a:r>
            <a:endParaRPr kumimoji="1" lang="zh-CN" altLang="en-US"/>
          </a:p>
        </p:txBody>
      </p:sp>
      <p:sp>
        <p:nvSpPr>
          <p:cNvPr id="4" name="矩形 3"/>
          <p:cNvSpPr/>
          <p:nvPr/>
        </p:nvSpPr>
        <p:spPr>
          <a:xfrm>
            <a:off x="2262180" y="979878"/>
            <a:ext cx="5143500" cy="5355312"/>
          </a:xfrm>
          <a:prstGeom prst="rect">
            <a:avLst/>
          </a:prstGeom>
        </p:spPr>
        <p:txBody>
          <a:bodyPr>
            <a:spAutoFit/>
          </a:bodyPr>
          <a:lstStyle/>
          <a:p>
            <a:r>
              <a:rPr lang="it-IT" altLang="zh-CN">
                <a:solidFill>
                  <a:srgbClr val="CC7832"/>
                </a:solidFill>
              </a:rPr>
              <a:t>public class </a:t>
            </a:r>
            <a:r>
              <a:rPr lang="it-IT" altLang="zh-CN"/>
              <a:t>LazyIntance {</a:t>
            </a:r>
            <a:br>
              <a:rPr lang="it-IT" altLang="zh-CN"/>
            </a:br>
            <a:r>
              <a:rPr lang="it-IT" altLang="zh-CN"/>
              <a:t/>
            </a:r>
            <a:br>
              <a:rPr lang="it-IT" altLang="zh-CN"/>
            </a:br>
            <a:r>
              <a:rPr lang="it-IT" altLang="zh-CN"/>
              <a:t>    </a:t>
            </a:r>
            <a:r>
              <a:rPr lang="it-IT" altLang="zh-CN">
                <a:solidFill>
                  <a:srgbClr val="CC7832"/>
                </a:solidFill>
              </a:rPr>
              <a:t>private volatile static </a:t>
            </a:r>
            <a:r>
              <a:rPr lang="it-IT" altLang="zh-CN"/>
              <a:t>LazyIntance </a:t>
            </a:r>
            <a:r>
              <a:rPr lang="it-IT" altLang="zh-CN" i="1">
                <a:solidFill>
                  <a:srgbClr val="9876AA"/>
                </a:solidFill>
              </a:rPr>
              <a:t>instance</a:t>
            </a:r>
            <a:r>
              <a:rPr lang="it-IT" altLang="zh-CN" smtClean="0">
                <a:solidFill>
                  <a:srgbClr val="CC7832"/>
                </a:solidFill>
              </a:rPr>
              <a:t>;</a:t>
            </a:r>
            <a:r>
              <a:rPr lang="it-IT" altLang="zh-CN">
                <a:solidFill>
                  <a:srgbClr val="CC7832"/>
                </a:solidFill>
              </a:rPr>
              <a:t/>
            </a:r>
            <a:br>
              <a:rPr lang="it-IT" altLang="zh-CN">
                <a:solidFill>
                  <a:srgbClr val="CC7832"/>
                </a:solidFill>
              </a:rPr>
            </a:br>
            <a:r>
              <a:rPr lang="it-IT" altLang="zh-CN">
                <a:solidFill>
                  <a:srgbClr val="CC7832"/>
                </a:solidFill>
              </a:rPr>
              <a:t>    private </a:t>
            </a:r>
            <a:r>
              <a:rPr lang="it-IT" altLang="zh-CN"/>
              <a:t>LazyIntance</a:t>
            </a:r>
            <a:r>
              <a:rPr lang="it-IT" altLang="zh-CN" smtClean="0"/>
              <a:t>(){}</a:t>
            </a:r>
            <a:r>
              <a:rPr lang="it-IT" altLang="zh-CN"/>
              <a:t/>
            </a:r>
            <a:br>
              <a:rPr lang="it-IT" altLang="zh-CN"/>
            </a:br>
            <a:r>
              <a:rPr lang="it-IT" altLang="zh-CN"/>
              <a:t>    </a:t>
            </a:r>
            <a:r>
              <a:rPr lang="it-IT" altLang="zh-CN">
                <a:solidFill>
                  <a:srgbClr val="CC7832"/>
                </a:solidFill>
              </a:rPr>
              <a:t>public static </a:t>
            </a:r>
            <a:r>
              <a:rPr lang="it-IT" altLang="zh-CN"/>
              <a:t>LazyIntance </a:t>
            </a:r>
            <a:r>
              <a:rPr lang="it-IT" altLang="zh-CN">
                <a:solidFill>
                  <a:srgbClr val="FFC66D"/>
                </a:solidFill>
              </a:rPr>
              <a:t>getInstance</a:t>
            </a:r>
            <a:r>
              <a:rPr lang="it-IT" altLang="zh-CN"/>
              <a:t>() {</a:t>
            </a:r>
            <a:br>
              <a:rPr lang="it-IT" altLang="zh-CN"/>
            </a:br>
            <a:r>
              <a:rPr lang="it-IT" altLang="zh-CN"/>
              <a:t>        </a:t>
            </a:r>
            <a:r>
              <a:rPr lang="it-IT" altLang="zh-CN">
                <a:solidFill>
                  <a:srgbClr val="CC7832"/>
                </a:solidFill>
              </a:rPr>
              <a:t>if </a:t>
            </a:r>
            <a:r>
              <a:rPr lang="it-IT" altLang="zh-CN"/>
              <a:t>(</a:t>
            </a:r>
            <a:r>
              <a:rPr lang="it-IT" altLang="zh-CN" i="1">
                <a:solidFill>
                  <a:srgbClr val="9876AA"/>
                </a:solidFill>
              </a:rPr>
              <a:t>instance </a:t>
            </a:r>
            <a:r>
              <a:rPr lang="it-IT" altLang="zh-CN"/>
              <a:t>== </a:t>
            </a:r>
            <a:r>
              <a:rPr lang="it-IT" altLang="zh-CN">
                <a:solidFill>
                  <a:srgbClr val="CC7832"/>
                </a:solidFill>
              </a:rPr>
              <a:t>null</a:t>
            </a:r>
            <a:r>
              <a:rPr lang="it-IT" altLang="zh-CN"/>
              <a:t>) {</a:t>
            </a:r>
            <a:br>
              <a:rPr lang="it-IT" altLang="zh-CN"/>
            </a:br>
            <a:r>
              <a:rPr lang="it-IT" altLang="zh-CN"/>
              <a:t>            </a:t>
            </a:r>
            <a:r>
              <a:rPr lang="it-IT" altLang="zh-CN">
                <a:solidFill>
                  <a:srgbClr val="CC7832"/>
                </a:solidFill>
              </a:rPr>
              <a:t>synchronized </a:t>
            </a:r>
            <a:r>
              <a:rPr lang="it-IT" altLang="zh-CN"/>
              <a:t>(LazyIntance.</a:t>
            </a:r>
            <a:r>
              <a:rPr lang="it-IT" altLang="zh-CN">
                <a:solidFill>
                  <a:srgbClr val="CC7832"/>
                </a:solidFill>
              </a:rPr>
              <a:t>class</a:t>
            </a:r>
            <a:r>
              <a:rPr lang="it-IT" altLang="zh-CN"/>
              <a:t>) {</a:t>
            </a:r>
            <a:br>
              <a:rPr lang="it-IT" altLang="zh-CN"/>
            </a:br>
            <a:r>
              <a:rPr lang="it-IT" altLang="zh-CN"/>
              <a:t>                </a:t>
            </a:r>
            <a:r>
              <a:rPr lang="it-IT" altLang="zh-CN">
                <a:solidFill>
                  <a:srgbClr val="CC7832"/>
                </a:solidFill>
              </a:rPr>
              <a:t>if </a:t>
            </a:r>
            <a:r>
              <a:rPr lang="it-IT" altLang="zh-CN"/>
              <a:t>(</a:t>
            </a:r>
            <a:r>
              <a:rPr lang="it-IT" altLang="zh-CN" i="1">
                <a:solidFill>
                  <a:srgbClr val="9876AA"/>
                </a:solidFill>
              </a:rPr>
              <a:t>instance </a:t>
            </a:r>
            <a:r>
              <a:rPr lang="it-IT" altLang="zh-CN"/>
              <a:t>== </a:t>
            </a:r>
            <a:r>
              <a:rPr lang="it-IT" altLang="zh-CN">
                <a:solidFill>
                  <a:srgbClr val="CC7832"/>
                </a:solidFill>
              </a:rPr>
              <a:t>null</a:t>
            </a:r>
            <a:r>
              <a:rPr lang="it-IT" altLang="zh-CN"/>
              <a:t>) {</a:t>
            </a:r>
            <a:br>
              <a:rPr lang="it-IT" altLang="zh-CN"/>
            </a:br>
            <a:r>
              <a:rPr lang="it-IT" altLang="zh-CN"/>
              <a:t>                    </a:t>
            </a:r>
            <a:r>
              <a:rPr lang="it-IT" altLang="zh-CN" i="1">
                <a:solidFill>
                  <a:srgbClr val="9876AA"/>
                </a:solidFill>
              </a:rPr>
              <a:t>instance </a:t>
            </a:r>
            <a:r>
              <a:rPr lang="it-IT" altLang="zh-CN"/>
              <a:t>= </a:t>
            </a:r>
            <a:r>
              <a:rPr lang="it-IT" altLang="zh-CN">
                <a:solidFill>
                  <a:srgbClr val="CC7832"/>
                </a:solidFill>
              </a:rPr>
              <a:t>new </a:t>
            </a:r>
            <a:r>
              <a:rPr lang="it-IT" altLang="zh-CN"/>
              <a:t>LazyIntance()</a:t>
            </a:r>
            <a:r>
              <a:rPr lang="it-IT" altLang="zh-CN">
                <a:solidFill>
                  <a:srgbClr val="CC7832"/>
                </a:solidFill>
              </a:rPr>
              <a:t>;</a:t>
            </a:r>
            <a:br>
              <a:rPr lang="it-IT" altLang="zh-CN">
                <a:solidFill>
                  <a:srgbClr val="CC7832"/>
                </a:solidFill>
              </a:rPr>
            </a:br>
            <a:r>
              <a:rPr lang="it-IT" altLang="zh-CN">
                <a:solidFill>
                  <a:srgbClr val="CC7832"/>
                </a:solidFill>
              </a:rPr>
              <a:t>                    </a:t>
            </a:r>
            <a:r>
              <a:rPr lang="it-IT" altLang="zh-CN" i="1">
                <a:solidFill>
                  <a:srgbClr val="FF0000"/>
                </a:solidFill>
              </a:rPr>
              <a:t>instance</a:t>
            </a:r>
            <a:r>
              <a:rPr lang="it-IT" altLang="zh-CN">
                <a:solidFill>
                  <a:srgbClr val="FF0000"/>
                </a:solidFill>
              </a:rPr>
              <a:t>.init</a:t>
            </a:r>
            <a:r>
              <a:rPr lang="it-IT" altLang="zh-CN" smtClean="0">
                <a:solidFill>
                  <a:srgbClr val="FF0000"/>
                </a:solidFill>
              </a:rPr>
              <a:t>();</a:t>
            </a:r>
            <a:r>
              <a:rPr lang="en-US" altLang="zh-CN" smtClean="0">
                <a:solidFill>
                  <a:schemeClr val="accent3">
                    <a:lumMod val="75000"/>
                  </a:schemeClr>
                </a:solidFill>
              </a:rPr>
              <a:t>//here</a:t>
            </a:r>
            <a:r>
              <a:rPr lang="it-IT" altLang="zh-CN">
                <a:solidFill>
                  <a:srgbClr val="00B050"/>
                </a:solidFill>
              </a:rPr>
              <a:t/>
            </a:r>
            <a:br>
              <a:rPr lang="it-IT" altLang="zh-CN">
                <a:solidFill>
                  <a:srgbClr val="00B050"/>
                </a:solidFill>
              </a:rPr>
            </a:br>
            <a:r>
              <a:rPr lang="it-IT" altLang="zh-CN">
                <a:solidFill>
                  <a:srgbClr val="CC7832"/>
                </a:solidFill>
              </a:rPr>
              <a:t>                </a:t>
            </a:r>
            <a:r>
              <a:rPr lang="it-IT" altLang="zh-CN"/>
              <a:t>}</a:t>
            </a:r>
            <a:br>
              <a:rPr lang="it-IT" altLang="zh-CN"/>
            </a:br>
            <a:r>
              <a:rPr lang="it-IT" altLang="zh-CN"/>
              <a:t>            }</a:t>
            </a:r>
            <a:br>
              <a:rPr lang="it-IT" altLang="zh-CN"/>
            </a:br>
            <a:r>
              <a:rPr lang="it-IT" altLang="zh-CN"/>
              <a:t>        }</a:t>
            </a:r>
            <a:br>
              <a:rPr lang="it-IT" altLang="zh-CN"/>
            </a:br>
            <a:r>
              <a:rPr lang="it-IT" altLang="zh-CN"/>
              <a:t>        </a:t>
            </a:r>
            <a:r>
              <a:rPr lang="it-IT" altLang="zh-CN">
                <a:solidFill>
                  <a:srgbClr val="CC7832"/>
                </a:solidFill>
              </a:rPr>
              <a:t>return </a:t>
            </a:r>
            <a:r>
              <a:rPr lang="it-IT" altLang="zh-CN" i="1">
                <a:solidFill>
                  <a:srgbClr val="9876AA"/>
                </a:solidFill>
              </a:rPr>
              <a:t>instance</a:t>
            </a:r>
            <a:r>
              <a:rPr lang="it-IT" altLang="zh-CN">
                <a:solidFill>
                  <a:srgbClr val="CC7832"/>
                </a:solidFill>
              </a:rPr>
              <a:t>;</a:t>
            </a:r>
            <a:br>
              <a:rPr lang="it-IT" altLang="zh-CN">
                <a:solidFill>
                  <a:srgbClr val="CC7832"/>
                </a:solidFill>
              </a:rPr>
            </a:br>
            <a:r>
              <a:rPr lang="it-IT" altLang="zh-CN">
                <a:solidFill>
                  <a:srgbClr val="CC7832"/>
                </a:solidFill>
              </a:rPr>
              <a:t>    </a:t>
            </a:r>
            <a:r>
              <a:rPr lang="it-IT" altLang="zh-CN" smtClean="0"/>
              <a:t>}</a:t>
            </a:r>
            <a:r>
              <a:rPr lang="it-IT" altLang="zh-CN"/>
              <a:t/>
            </a:r>
            <a:br>
              <a:rPr lang="it-IT" altLang="zh-CN"/>
            </a:br>
            <a:r>
              <a:rPr lang="it-IT" altLang="zh-CN"/>
              <a:t>    </a:t>
            </a:r>
            <a:r>
              <a:rPr lang="it-IT" altLang="zh-CN">
                <a:solidFill>
                  <a:srgbClr val="CC7832"/>
                </a:solidFill>
              </a:rPr>
              <a:t>private void </a:t>
            </a:r>
            <a:r>
              <a:rPr lang="it-IT" altLang="zh-CN">
                <a:solidFill>
                  <a:srgbClr val="FFC66D"/>
                </a:solidFill>
              </a:rPr>
              <a:t>init</a:t>
            </a:r>
            <a:r>
              <a:rPr lang="it-IT" altLang="zh-CN"/>
              <a:t>(){</a:t>
            </a:r>
            <a:br>
              <a:rPr lang="it-IT" altLang="zh-CN"/>
            </a:br>
            <a:r>
              <a:rPr lang="it-IT" altLang="zh-CN"/>
              <a:t>        System.</a:t>
            </a:r>
            <a:r>
              <a:rPr lang="it-IT" altLang="zh-CN" i="1">
                <a:solidFill>
                  <a:srgbClr val="9876AA"/>
                </a:solidFill>
              </a:rPr>
              <a:t>out</a:t>
            </a:r>
            <a:r>
              <a:rPr lang="it-IT" altLang="zh-CN"/>
              <a:t>.println(</a:t>
            </a:r>
            <a:r>
              <a:rPr lang="it-IT" altLang="zh-CN">
                <a:solidFill>
                  <a:srgbClr val="6A8759"/>
                </a:solidFill>
              </a:rPr>
              <a:t>"do init</a:t>
            </a:r>
            <a:r>
              <a:rPr lang="it-IT" altLang="zh-CN" smtClean="0">
                <a:solidFill>
                  <a:srgbClr val="6A8759"/>
                </a:solidFill>
              </a:rPr>
              <a:t>..."</a:t>
            </a:r>
            <a:r>
              <a:rPr lang="it-IT" altLang="zh-CN" smtClean="0"/>
              <a:t>)</a:t>
            </a:r>
            <a:r>
              <a:rPr lang="it-IT" altLang="zh-CN" smtClean="0">
                <a:solidFill>
                  <a:srgbClr val="CC7832"/>
                </a:solidFill>
              </a:rPr>
              <a:t>;</a:t>
            </a:r>
            <a:r>
              <a:rPr lang="it-IT" altLang="zh-CN">
                <a:solidFill>
                  <a:srgbClr val="CC7832"/>
                </a:solidFill>
              </a:rPr>
              <a:t/>
            </a:r>
            <a:br>
              <a:rPr lang="it-IT" altLang="zh-CN">
                <a:solidFill>
                  <a:srgbClr val="CC7832"/>
                </a:solidFill>
              </a:rPr>
            </a:br>
            <a:r>
              <a:rPr lang="it-IT" altLang="zh-CN">
                <a:solidFill>
                  <a:srgbClr val="CC7832"/>
                </a:solidFill>
              </a:rPr>
              <a:t>    </a:t>
            </a:r>
            <a:r>
              <a:rPr lang="it-IT" altLang="zh-CN" smtClean="0"/>
              <a:t>}</a:t>
            </a:r>
            <a:r>
              <a:rPr lang="it-IT" altLang="zh-CN"/>
              <a:t/>
            </a:r>
            <a:br>
              <a:rPr lang="it-IT" altLang="zh-CN"/>
            </a:br>
            <a:r>
              <a:rPr lang="it-IT" altLang="zh-CN"/>
              <a:t>}</a:t>
            </a:r>
            <a:endParaRPr lang="zh-CN" altLang="en-US"/>
          </a:p>
        </p:txBody>
      </p:sp>
    </p:spTree>
    <p:extLst>
      <p:ext uri="{BB962C8B-B14F-4D97-AF65-F5344CB8AC3E}">
        <p14:creationId xmlns:p14="http://schemas.microsoft.com/office/powerpoint/2010/main" val="137582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Talk</a:t>
            </a:r>
            <a:r>
              <a:rPr kumimoji="1" lang="zh-CN" altLang="en-US"/>
              <a:t> </a:t>
            </a:r>
            <a:r>
              <a:rPr kumimoji="1" lang="en-US" altLang="zh-CN"/>
              <a:t>is</a:t>
            </a:r>
            <a:r>
              <a:rPr kumimoji="1" lang="zh-CN" altLang="en-US"/>
              <a:t> </a:t>
            </a:r>
            <a:r>
              <a:rPr kumimoji="1" lang="en-US" altLang="zh-CN"/>
              <a:t>cheap,</a:t>
            </a:r>
            <a:r>
              <a:rPr kumimoji="1" lang="zh-CN" altLang="en-US"/>
              <a:t> </a:t>
            </a:r>
            <a:r>
              <a:rPr kumimoji="1" lang="en-US" altLang="zh-CN"/>
              <a:t>show</a:t>
            </a:r>
            <a:r>
              <a:rPr kumimoji="1" lang="zh-CN" altLang="en-US"/>
              <a:t> </a:t>
            </a:r>
            <a:r>
              <a:rPr kumimoji="1" lang="en-US" altLang="zh-CN"/>
              <a:t>me</a:t>
            </a:r>
            <a:r>
              <a:rPr kumimoji="1" lang="zh-CN" altLang="en-US"/>
              <a:t> </a:t>
            </a:r>
            <a:r>
              <a:rPr kumimoji="1" lang="en-US" altLang="zh-CN"/>
              <a:t>the</a:t>
            </a:r>
            <a:r>
              <a:rPr kumimoji="1" lang="zh-CN" altLang="en-US"/>
              <a:t> </a:t>
            </a:r>
            <a:r>
              <a:rPr kumimoji="1" lang="en-US" altLang="zh-CN"/>
              <a:t>code.</a:t>
            </a:r>
            <a:endParaRPr kumimoji="1" lang="zh-CN" altLang="en-US"/>
          </a:p>
        </p:txBody>
      </p:sp>
      <p:sp>
        <p:nvSpPr>
          <p:cNvPr id="3" name="文本占位符 2"/>
          <p:cNvSpPr>
            <a:spLocks noGrp="1"/>
          </p:cNvSpPr>
          <p:nvPr>
            <p:ph type="body" sz="quarter" idx="15"/>
          </p:nvPr>
        </p:nvSpPr>
        <p:spPr/>
        <p:txBody>
          <a:bodyPr/>
          <a:lstStyle/>
          <a:p>
            <a:r>
              <a:rPr lang="en-US" altLang="zh-CN">
                <a:effectLst/>
              </a:rPr>
              <a:t>LazyIntanceDemo.java</a:t>
            </a:r>
            <a:endParaRPr kumimoji="1" lang="zh-CN" altLang="en-US"/>
          </a:p>
        </p:txBody>
      </p:sp>
    </p:spTree>
    <p:extLst>
      <p:ext uri="{BB962C8B-B14F-4D97-AF65-F5344CB8AC3E}">
        <p14:creationId xmlns:p14="http://schemas.microsoft.com/office/powerpoint/2010/main" val="639764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文本占位符 2"/>
          <p:cNvSpPr>
            <a:spLocks noGrp="1"/>
          </p:cNvSpPr>
          <p:nvPr>
            <p:ph type="body" sz="quarter" idx="15"/>
          </p:nvPr>
        </p:nvSpPr>
        <p:spPr/>
        <p:txBody>
          <a:bodyPr/>
          <a:lstStyle/>
          <a:p>
            <a:endParaRPr kumimoji="1" lang="zh-CN" altLang="en-US"/>
          </a:p>
        </p:txBody>
      </p:sp>
      <p:pic>
        <p:nvPicPr>
          <p:cNvPr id="5" name="图片 4"/>
          <p:cNvPicPr>
            <a:picLocks noChangeAspect="1"/>
          </p:cNvPicPr>
          <p:nvPr/>
        </p:nvPicPr>
        <p:blipFill>
          <a:blip r:embed="rId2"/>
          <a:stretch>
            <a:fillRect/>
          </a:stretch>
        </p:blipFill>
        <p:spPr>
          <a:xfrm>
            <a:off x="0" y="36362"/>
            <a:ext cx="10287000" cy="6785275"/>
          </a:xfrm>
          <a:prstGeom prst="rect">
            <a:avLst/>
          </a:prstGeom>
        </p:spPr>
      </p:pic>
    </p:spTree>
    <p:extLst>
      <p:ext uri="{BB962C8B-B14F-4D97-AF65-F5344CB8AC3E}">
        <p14:creationId xmlns:p14="http://schemas.microsoft.com/office/powerpoint/2010/main" val="39774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mtClean="0">
                <a:latin typeface="Microsoft YaHei" charset="0"/>
                <a:ea typeface="Microsoft YaHei" charset="0"/>
                <a:cs typeface="Microsoft YaHei" charset="0"/>
              </a:rPr>
              <a:t>About</a:t>
            </a:r>
            <a:r>
              <a:rPr kumimoji="1" lang="zh-CN" altLang="en-US" smtClean="0">
                <a:latin typeface="Microsoft YaHei" charset="0"/>
                <a:ea typeface="Microsoft YaHei" charset="0"/>
                <a:cs typeface="Microsoft YaHei" charset="0"/>
              </a:rPr>
              <a:t> </a:t>
            </a:r>
            <a:r>
              <a:rPr kumimoji="1" lang="en-US" altLang="zh-CN" smtClean="0">
                <a:latin typeface="Microsoft YaHei" charset="0"/>
                <a:ea typeface="Microsoft YaHei" charset="0"/>
                <a:cs typeface="Microsoft YaHei" charset="0"/>
              </a:rPr>
              <a:t>Cache</a:t>
            </a:r>
            <a:endParaRPr kumimoji="1" lang="zh-CN" altLang="en-US">
              <a:latin typeface="Microsoft YaHei" charset="0"/>
              <a:ea typeface="Microsoft YaHei" charset="0"/>
              <a:cs typeface="Microsoft YaHei" charset="0"/>
            </a:endParaRPr>
          </a:p>
        </p:txBody>
      </p:sp>
      <p:sp>
        <p:nvSpPr>
          <p:cNvPr id="5" name="文本框 4"/>
          <p:cNvSpPr txBox="1"/>
          <p:nvPr/>
        </p:nvSpPr>
        <p:spPr>
          <a:xfrm>
            <a:off x="976152" y="895617"/>
            <a:ext cx="3175138" cy="2308324"/>
          </a:xfrm>
          <a:prstGeom prst="rect">
            <a:avLst/>
          </a:prstGeom>
          <a:noFill/>
        </p:spPr>
        <p:txBody>
          <a:bodyPr wrap="square" rtlCol="0">
            <a:spAutoFit/>
          </a:bodyPr>
          <a:lstStyle/>
          <a:p>
            <a:r>
              <a:rPr kumimoji="1" lang="en-US" altLang="zh-CN" dirty="0" smtClean="0"/>
              <a:t>Map cache = new </a:t>
            </a:r>
            <a:r>
              <a:rPr kumimoji="1" lang="en-US" altLang="zh-CN" dirty="0" err="1" smtClean="0"/>
              <a:t>HashMap</a:t>
            </a:r>
            <a:r>
              <a:rPr kumimoji="1" lang="en-US" altLang="zh-CN" dirty="0" smtClean="0"/>
              <a:t>();</a:t>
            </a:r>
          </a:p>
          <a:p>
            <a:r>
              <a:rPr kumimoji="1" lang="en-US" altLang="zh-CN" dirty="0" smtClean="0">
                <a:solidFill>
                  <a:srgbClr val="0000FF"/>
                </a:solidFill>
              </a:rPr>
              <a:t>synchronized</a:t>
            </a:r>
            <a:r>
              <a:rPr kumimoji="1" lang="en-US" altLang="zh-CN" dirty="0" smtClean="0"/>
              <a:t>(cache) {</a:t>
            </a:r>
          </a:p>
          <a:p>
            <a:r>
              <a:rPr kumimoji="1" lang="en-US" altLang="zh-CN" dirty="0" smtClean="0"/>
              <a:t>    value = </a:t>
            </a:r>
            <a:r>
              <a:rPr kumimoji="1" lang="en-US" altLang="zh-CN" dirty="0" err="1" smtClean="0"/>
              <a:t>cache.</a:t>
            </a:r>
            <a:r>
              <a:rPr kumimoji="1" lang="en-US" altLang="zh-CN" dirty="0" err="1" smtClean="0">
                <a:solidFill>
                  <a:srgbClr val="0000FF"/>
                </a:solidFill>
              </a:rPr>
              <a:t>get</a:t>
            </a:r>
            <a:r>
              <a:rPr kumimoji="1" lang="en-US" altLang="zh-CN" dirty="0" smtClean="0"/>
              <a:t>(key);</a:t>
            </a:r>
          </a:p>
          <a:p>
            <a:r>
              <a:rPr kumimoji="1" lang="en-US" altLang="zh-CN" dirty="0" smtClean="0"/>
              <a:t>    if (value == null) {</a:t>
            </a:r>
            <a:br>
              <a:rPr kumimoji="1" lang="en-US" altLang="zh-CN" dirty="0" smtClean="0"/>
            </a:br>
            <a:r>
              <a:rPr kumimoji="1" lang="en-US" altLang="zh-CN" dirty="0" smtClean="0"/>
              <a:t>        value = </a:t>
            </a:r>
            <a:r>
              <a:rPr kumimoji="1" lang="en-US" altLang="zh-CN" dirty="0" smtClean="0">
                <a:solidFill>
                  <a:srgbClr val="0000FF"/>
                </a:solidFill>
              </a:rPr>
              <a:t>load</a:t>
            </a:r>
            <a:r>
              <a:rPr kumimoji="1" lang="en-US" altLang="zh-CN" dirty="0" smtClean="0"/>
              <a:t>(key);</a:t>
            </a:r>
          </a:p>
          <a:p>
            <a:r>
              <a:rPr kumimoji="1" lang="en-US" altLang="zh-CN" dirty="0" smtClean="0"/>
              <a:t>        </a:t>
            </a:r>
            <a:r>
              <a:rPr kumimoji="1" lang="en-US" altLang="zh-CN" dirty="0" err="1" smtClean="0"/>
              <a:t>cache.</a:t>
            </a:r>
            <a:r>
              <a:rPr kumimoji="1" lang="en-US" altLang="zh-CN" dirty="0" err="1" smtClean="0">
                <a:solidFill>
                  <a:srgbClr val="0000FF"/>
                </a:solidFill>
              </a:rPr>
              <a:t>put</a:t>
            </a:r>
            <a:r>
              <a:rPr kumimoji="1" lang="en-US" altLang="zh-CN" dirty="0" smtClean="0"/>
              <a:t>(key, value);</a:t>
            </a:r>
          </a:p>
          <a:p>
            <a:r>
              <a:rPr kumimoji="1" lang="en-US" altLang="zh-CN" dirty="0" smtClean="0"/>
              <a:t>    }</a:t>
            </a:r>
          </a:p>
          <a:p>
            <a:r>
              <a:rPr kumimoji="1" lang="en-US" altLang="zh-CN" dirty="0" smtClean="0"/>
              <a:t>}</a:t>
            </a:r>
            <a:endParaRPr kumimoji="1" lang="zh-CN" altLang="en-US" dirty="0"/>
          </a:p>
        </p:txBody>
      </p:sp>
      <p:sp>
        <p:nvSpPr>
          <p:cNvPr id="6" name="文本框 5"/>
          <p:cNvSpPr txBox="1"/>
          <p:nvPr/>
        </p:nvSpPr>
        <p:spPr>
          <a:xfrm>
            <a:off x="3398208" y="1989903"/>
            <a:ext cx="845153" cy="369332"/>
          </a:xfrm>
          <a:prstGeom prst="rect">
            <a:avLst/>
          </a:prstGeom>
          <a:noFill/>
        </p:spPr>
        <p:txBody>
          <a:bodyPr wrap="none" rtlCol="0">
            <a:spAutoFit/>
          </a:bodyPr>
          <a:lstStyle/>
          <a:p>
            <a:r>
              <a:rPr kumimoji="1" lang="en-US" altLang="zh-CN" dirty="0" smtClean="0">
                <a:solidFill>
                  <a:srgbClr val="FF0000"/>
                </a:solidFill>
              </a:rPr>
              <a:t>//</a:t>
            </a:r>
            <a:r>
              <a:rPr kumimoji="1" lang="en-US" altLang="zh-CN" dirty="0">
                <a:solidFill>
                  <a:srgbClr val="FF0000"/>
                </a:solidFill>
              </a:rPr>
              <a:t> </a:t>
            </a:r>
            <a:r>
              <a:rPr kumimoji="1" lang="en-US" altLang="zh-CN" dirty="0" smtClean="0">
                <a:solidFill>
                  <a:srgbClr val="FF0000"/>
                </a:solidFill>
              </a:rPr>
              <a:t>slow</a:t>
            </a:r>
            <a:endParaRPr kumimoji="1" lang="zh-CN" altLang="en-US" dirty="0">
              <a:solidFill>
                <a:srgbClr val="FF0000"/>
              </a:solidFill>
            </a:endParaRPr>
          </a:p>
        </p:txBody>
      </p:sp>
      <p:sp>
        <p:nvSpPr>
          <p:cNvPr id="7" name="文本框 6"/>
          <p:cNvSpPr txBox="1"/>
          <p:nvPr/>
        </p:nvSpPr>
        <p:spPr>
          <a:xfrm>
            <a:off x="4699361" y="1039143"/>
            <a:ext cx="5587639" cy="1754327"/>
          </a:xfrm>
          <a:prstGeom prst="rect">
            <a:avLst/>
          </a:prstGeom>
          <a:noFill/>
        </p:spPr>
        <p:txBody>
          <a:bodyPr wrap="square" rtlCol="0">
            <a:spAutoFit/>
          </a:bodyPr>
          <a:lstStyle/>
          <a:p>
            <a:r>
              <a:rPr kumimoji="1" lang="en-US" altLang="zh-CN" dirty="0" err="1"/>
              <a:t>Concurrent</a:t>
            </a:r>
            <a:r>
              <a:rPr kumimoji="1" lang="en-US" altLang="zh-CN" dirty="0" err="1" smtClean="0"/>
              <a:t>Map</a:t>
            </a:r>
            <a:r>
              <a:rPr kumimoji="1" lang="en-US" altLang="zh-CN" dirty="0" smtClean="0"/>
              <a:t> cache = new </a:t>
            </a:r>
            <a:r>
              <a:rPr kumimoji="1" lang="en-US" altLang="zh-CN" dirty="0" err="1" smtClean="0"/>
              <a:t>ConcurrentHashMap</a:t>
            </a:r>
            <a:r>
              <a:rPr kumimoji="1" lang="en-US" altLang="zh-CN" dirty="0" smtClean="0"/>
              <a:t>();</a:t>
            </a:r>
          </a:p>
          <a:p>
            <a:r>
              <a:rPr kumimoji="1" lang="en-US" altLang="zh-CN" dirty="0" smtClean="0"/>
              <a:t>value = </a:t>
            </a:r>
            <a:r>
              <a:rPr kumimoji="1" lang="en-US" altLang="zh-CN" dirty="0" err="1" smtClean="0"/>
              <a:t>cache.</a:t>
            </a:r>
            <a:r>
              <a:rPr kumimoji="1" lang="en-US" altLang="zh-CN" dirty="0" err="1" smtClean="0">
                <a:solidFill>
                  <a:srgbClr val="0000FF"/>
                </a:solidFill>
              </a:rPr>
              <a:t>get</a:t>
            </a:r>
            <a:r>
              <a:rPr kumimoji="1" lang="en-US" altLang="zh-CN" dirty="0" smtClean="0"/>
              <a:t>(key);</a:t>
            </a:r>
          </a:p>
          <a:p>
            <a:r>
              <a:rPr kumimoji="1" lang="en-US" altLang="zh-CN" dirty="0" smtClean="0"/>
              <a:t>if (value == null) {</a:t>
            </a:r>
            <a:br>
              <a:rPr kumimoji="1" lang="en-US" altLang="zh-CN" dirty="0" smtClean="0"/>
            </a:br>
            <a:r>
              <a:rPr kumimoji="1" lang="en-US" altLang="zh-CN" dirty="0" smtClean="0"/>
              <a:t>    value = </a:t>
            </a:r>
            <a:r>
              <a:rPr kumimoji="1" lang="en-US" altLang="zh-CN" dirty="0" smtClean="0">
                <a:solidFill>
                  <a:srgbClr val="0000FF"/>
                </a:solidFill>
              </a:rPr>
              <a:t>load</a:t>
            </a:r>
            <a:r>
              <a:rPr kumimoji="1" lang="en-US" altLang="zh-CN" dirty="0" smtClean="0"/>
              <a:t>(key);</a:t>
            </a:r>
          </a:p>
          <a:p>
            <a:r>
              <a:rPr kumimoji="1" lang="en-US" altLang="zh-CN" dirty="0" smtClean="0"/>
              <a:t>    </a:t>
            </a:r>
            <a:r>
              <a:rPr kumimoji="1" lang="en-US" altLang="zh-CN" dirty="0" err="1" smtClean="0"/>
              <a:t>cache.</a:t>
            </a:r>
            <a:r>
              <a:rPr kumimoji="1" lang="en-US" altLang="zh-CN" dirty="0" err="1" smtClean="0">
                <a:solidFill>
                  <a:srgbClr val="0000FF"/>
                </a:solidFill>
              </a:rPr>
              <a:t>putIfAbsent</a:t>
            </a:r>
            <a:r>
              <a:rPr kumimoji="1" lang="en-US" altLang="zh-CN" dirty="0" smtClean="0"/>
              <a:t>(key, value);</a:t>
            </a:r>
          </a:p>
          <a:p>
            <a:r>
              <a:rPr kumimoji="1" lang="en-US" altLang="zh-CN" dirty="0" smtClean="0"/>
              <a:t>}</a:t>
            </a:r>
          </a:p>
        </p:txBody>
      </p:sp>
      <p:sp>
        <p:nvSpPr>
          <p:cNvPr id="8" name="文本框 7"/>
          <p:cNvSpPr txBox="1"/>
          <p:nvPr/>
        </p:nvSpPr>
        <p:spPr>
          <a:xfrm>
            <a:off x="6778356" y="1845289"/>
            <a:ext cx="1034508" cy="369332"/>
          </a:xfrm>
          <a:prstGeom prst="rect">
            <a:avLst/>
          </a:prstGeom>
          <a:noFill/>
        </p:spPr>
        <p:txBody>
          <a:bodyPr wrap="none" rtlCol="0">
            <a:spAutoFit/>
          </a:bodyPr>
          <a:lstStyle/>
          <a:p>
            <a:r>
              <a:rPr kumimoji="1" lang="en-US" altLang="zh-CN" dirty="0" smtClean="0">
                <a:solidFill>
                  <a:srgbClr val="FF0000"/>
                </a:solidFill>
              </a:rPr>
              <a:t>//</a:t>
            </a:r>
            <a:r>
              <a:rPr kumimoji="1" lang="zh-CN" altLang="zh-CN" dirty="0">
                <a:solidFill>
                  <a:srgbClr val="FF0000"/>
                </a:solidFill>
              </a:rPr>
              <a:t> </a:t>
            </a:r>
            <a:r>
              <a:rPr kumimoji="1" lang="en-US" altLang="zh-CN" dirty="0" smtClean="0">
                <a:solidFill>
                  <a:srgbClr val="FF0000"/>
                </a:solidFill>
              </a:rPr>
              <a:t>repeat</a:t>
            </a:r>
            <a:endParaRPr kumimoji="1" lang="zh-CN" altLang="en-US" dirty="0">
              <a:solidFill>
                <a:srgbClr val="FF0000"/>
              </a:solidFill>
            </a:endParaRPr>
          </a:p>
        </p:txBody>
      </p:sp>
      <p:sp>
        <p:nvSpPr>
          <p:cNvPr id="9" name="文本框 8"/>
          <p:cNvSpPr txBox="1"/>
          <p:nvPr/>
        </p:nvSpPr>
        <p:spPr>
          <a:xfrm>
            <a:off x="3427137" y="1172899"/>
            <a:ext cx="825867" cy="369332"/>
          </a:xfrm>
          <a:prstGeom prst="rect">
            <a:avLst/>
          </a:prstGeom>
          <a:noFill/>
        </p:spPr>
        <p:txBody>
          <a:bodyPr wrap="none" rtlCol="0">
            <a:spAutoFit/>
          </a:bodyPr>
          <a:lstStyle/>
          <a:p>
            <a:r>
              <a:rPr kumimoji="1" lang="en-US" altLang="zh-CN" dirty="0" smtClean="0">
                <a:solidFill>
                  <a:srgbClr val="FF0000"/>
                </a:solidFill>
              </a:rPr>
              <a:t>//</a:t>
            </a:r>
            <a:r>
              <a:rPr kumimoji="1" lang="en-US" altLang="zh-CN" dirty="0">
                <a:solidFill>
                  <a:srgbClr val="FF0000"/>
                </a:solidFill>
              </a:rPr>
              <a:t> </a:t>
            </a:r>
            <a:r>
              <a:rPr kumimoji="1" lang="en-US" altLang="zh-CN" dirty="0" smtClean="0">
                <a:solidFill>
                  <a:srgbClr val="FF0000"/>
                </a:solidFill>
              </a:rPr>
              <a:t>wait</a:t>
            </a:r>
            <a:endParaRPr kumimoji="1" lang="zh-CN" altLang="en-US" dirty="0">
              <a:solidFill>
                <a:srgbClr val="FF0000"/>
              </a:solidFill>
            </a:endParaRPr>
          </a:p>
        </p:txBody>
      </p:sp>
      <p:sp>
        <p:nvSpPr>
          <p:cNvPr id="10" name="文本框 9"/>
          <p:cNvSpPr txBox="1"/>
          <p:nvPr/>
        </p:nvSpPr>
        <p:spPr>
          <a:xfrm>
            <a:off x="922915" y="3263746"/>
            <a:ext cx="3427507" cy="3139321"/>
          </a:xfrm>
          <a:prstGeom prst="rect">
            <a:avLst/>
          </a:prstGeom>
          <a:noFill/>
        </p:spPr>
        <p:txBody>
          <a:bodyPr wrap="square" rtlCol="0">
            <a:spAutoFit/>
          </a:bodyPr>
          <a:lstStyle/>
          <a:p>
            <a:r>
              <a:rPr kumimoji="1" lang="en-US" altLang="zh-CN" dirty="0" smtClean="0"/>
              <a:t>Map cache = new </a:t>
            </a:r>
            <a:r>
              <a:rPr kumimoji="1" lang="en-US" altLang="zh-CN" dirty="0" err="1" smtClean="0"/>
              <a:t>HashMap</a:t>
            </a:r>
            <a:r>
              <a:rPr kumimoji="1" lang="en-US" altLang="zh-CN" dirty="0" smtClean="0"/>
              <a:t>();</a:t>
            </a:r>
          </a:p>
          <a:p>
            <a:r>
              <a:rPr kumimoji="1" lang="en-US" altLang="zh-CN" dirty="0"/>
              <a:t>v</a:t>
            </a:r>
            <a:r>
              <a:rPr kumimoji="1" lang="en-US" altLang="zh-CN" dirty="0" smtClean="0"/>
              <a:t>alue = </a:t>
            </a:r>
            <a:r>
              <a:rPr kumimoji="1" lang="en-US" altLang="zh-CN" dirty="0" err="1"/>
              <a:t>cache.</a:t>
            </a:r>
            <a:r>
              <a:rPr kumimoji="1" lang="en-US" altLang="zh-CN" dirty="0" err="1">
                <a:solidFill>
                  <a:srgbClr val="0000FF"/>
                </a:solidFill>
              </a:rPr>
              <a:t>get</a:t>
            </a:r>
            <a:r>
              <a:rPr kumimoji="1" lang="en-US" altLang="zh-CN" dirty="0"/>
              <a:t>(key)</a:t>
            </a:r>
            <a:r>
              <a:rPr kumimoji="1" lang="en-US" altLang="zh-CN" dirty="0" smtClean="0"/>
              <a:t>;</a:t>
            </a:r>
          </a:p>
          <a:p>
            <a:r>
              <a:rPr kumimoji="1" lang="en-US" altLang="zh-CN" b="1" dirty="0">
                <a:solidFill>
                  <a:srgbClr val="008000"/>
                </a:solidFill>
              </a:rPr>
              <a:t>i</a:t>
            </a:r>
            <a:r>
              <a:rPr kumimoji="1" lang="en-US" altLang="zh-CN" b="1" dirty="0" smtClean="0">
                <a:solidFill>
                  <a:srgbClr val="008000"/>
                </a:solidFill>
              </a:rPr>
              <a:t>f (</a:t>
            </a:r>
            <a:r>
              <a:rPr kumimoji="1" lang="en-US" altLang="zh-CN" b="1" dirty="0">
                <a:solidFill>
                  <a:srgbClr val="008000"/>
                </a:solidFill>
              </a:rPr>
              <a:t>value </a:t>
            </a:r>
            <a:r>
              <a:rPr kumimoji="1" lang="en-US" altLang="zh-CN" b="1" dirty="0" smtClean="0">
                <a:solidFill>
                  <a:srgbClr val="008000"/>
                </a:solidFill>
              </a:rPr>
              <a:t>== null) {</a:t>
            </a:r>
          </a:p>
          <a:p>
            <a:r>
              <a:rPr kumimoji="1" lang="en-US" altLang="zh-CN" dirty="0" smtClean="0"/>
              <a:t>    </a:t>
            </a:r>
            <a:r>
              <a:rPr kumimoji="1" lang="en-US" altLang="zh-CN" dirty="0" smtClean="0">
                <a:solidFill>
                  <a:srgbClr val="0000FF"/>
                </a:solidFill>
              </a:rPr>
              <a:t>synchronized</a:t>
            </a:r>
            <a:r>
              <a:rPr kumimoji="1" lang="en-US" altLang="zh-CN" dirty="0" smtClean="0"/>
              <a:t>(cache) {</a:t>
            </a:r>
          </a:p>
          <a:p>
            <a:r>
              <a:rPr kumimoji="1" lang="en-US" altLang="zh-CN" dirty="0" smtClean="0"/>
              <a:t>        value = </a:t>
            </a:r>
            <a:r>
              <a:rPr kumimoji="1" lang="en-US" altLang="zh-CN" dirty="0" err="1" smtClean="0"/>
              <a:t>cache.</a:t>
            </a:r>
            <a:r>
              <a:rPr kumimoji="1" lang="en-US" altLang="zh-CN" dirty="0" err="1" smtClean="0">
                <a:solidFill>
                  <a:srgbClr val="0000FF"/>
                </a:solidFill>
              </a:rPr>
              <a:t>get</a:t>
            </a:r>
            <a:r>
              <a:rPr kumimoji="1" lang="en-US" altLang="zh-CN" dirty="0" smtClean="0"/>
              <a:t>(key);</a:t>
            </a:r>
          </a:p>
          <a:p>
            <a:r>
              <a:rPr kumimoji="1" lang="en-US" altLang="zh-CN" dirty="0"/>
              <a:t> </a:t>
            </a:r>
            <a:r>
              <a:rPr kumimoji="1" lang="en-US" altLang="zh-CN" dirty="0" smtClean="0"/>
              <a:t>      </a:t>
            </a:r>
            <a:r>
              <a:rPr kumimoji="1" lang="en-US" altLang="zh-CN" b="1" dirty="0" smtClean="0"/>
              <a:t> </a:t>
            </a:r>
            <a:r>
              <a:rPr kumimoji="1" lang="en-US" altLang="zh-CN" b="1" dirty="0" smtClean="0">
                <a:solidFill>
                  <a:srgbClr val="008000"/>
                </a:solidFill>
              </a:rPr>
              <a:t>if (value == null) {</a:t>
            </a:r>
            <a:br>
              <a:rPr kumimoji="1" lang="en-US" altLang="zh-CN" b="1" dirty="0" smtClean="0">
                <a:solidFill>
                  <a:srgbClr val="008000"/>
                </a:solidFill>
              </a:rPr>
            </a:br>
            <a:r>
              <a:rPr kumimoji="1" lang="en-US" altLang="zh-CN" dirty="0" smtClean="0"/>
              <a:t>             value = </a:t>
            </a:r>
            <a:r>
              <a:rPr kumimoji="1" lang="en-US" altLang="zh-CN" dirty="0" smtClean="0">
                <a:solidFill>
                  <a:srgbClr val="0000FF"/>
                </a:solidFill>
              </a:rPr>
              <a:t>load</a:t>
            </a:r>
            <a:r>
              <a:rPr kumimoji="1" lang="en-US" altLang="zh-CN" dirty="0" smtClean="0"/>
              <a:t>(key)</a:t>
            </a:r>
            <a:r>
              <a:rPr kumimoji="1" lang="en-US" altLang="zh-CN" dirty="0" smtClean="0">
                <a:solidFill>
                  <a:srgbClr val="000000"/>
                </a:solidFill>
              </a:rPr>
              <a:t>;</a:t>
            </a:r>
          </a:p>
          <a:p>
            <a:r>
              <a:rPr kumimoji="1" lang="en-US" altLang="zh-CN" dirty="0"/>
              <a:t> </a:t>
            </a:r>
            <a:r>
              <a:rPr kumimoji="1" lang="en-US" altLang="zh-CN" dirty="0" smtClean="0"/>
              <a:t>            </a:t>
            </a:r>
            <a:r>
              <a:rPr kumimoji="1" lang="en-US" altLang="zh-CN" dirty="0" err="1" smtClean="0"/>
              <a:t>cache.</a:t>
            </a:r>
            <a:r>
              <a:rPr kumimoji="1" lang="en-US" altLang="zh-CN" dirty="0" err="1" smtClean="0">
                <a:solidFill>
                  <a:srgbClr val="0000FF"/>
                </a:solidFill>
              </a:rPr>
              <a:t>put</a:t>
            </a:r>
            <a:r>
              <a:rPr kumimoji="1" lang="en-US" altLang="zh-CN" dirty="0" smtClean="0"/>
              <a:t>(key, value);</a:t>
            </a:r>
          </a:p>
          <a:p>
            <a:r>
              <a:rPr kumimoji="1" lang="en-US" altLang="zh-CN" dirty="0" smtClean="0"/>
              <a:t>        }</a:t>
            </a:r>
          </a:p>
          <a:p>
            <a:r>
              <a:rPr kumimoji="1" lang="en-US" altLang="zh-CN" dirty="0" smtClean="0"/>
              <a:t>    }</a:t>
            </a:r>
          </a:p>
          <a:p>
            <a:r>
              <a:rPr kumimoji="1" lang="en-US" altLang="zh-CN" dirty="0" smtClean="0">
                <a:solidFill>
                  <a:srgbClr val="000000"/>
                </a:solidFill>
              </a:rPr>
              <a:t>}</a:t>
            </a:r>
          </a:p>
        </p:txBody>
      </p:sp>
      <p:sp>
        <p:nvSpPr>
          <p:cNvPr id="11" name="文本框 10"/>
          <p:cNvSpPr txBox="1"/>
          <p:nvPr/>
        </p:nvSpPr>
        <p:spPr>
          <a:xfrm>
            <a:off x="5054658" y="3136636"/>
            <a:ext cx="4711902" cy="3139321"/>
          </a:xfrm>
          <a:prstGeom prst="rect">
            <a:avLst/>
          </a:prstGeom>
          <a:noFill/>
        </p:spPr>
        <p:txBody>
          <a:bodyPr wrap="square" rtlCol="0">
            <a:spAutoFit/>
          </a:bodyPr>
          <a:lstStyle/>
          <a:p>
            <a:r>
              <a:rPr kumimoji="1" lang="en-US" altLang="zh-CN" dirty="0" smtClean="0"/>
              <a:t>Map cache = new </a:t>
            </a:r>
            <a:r>
              <a:rPr kumimoji="1" lang="en-US" altLang="zh-CN" b="1" dirty="0" err="1" smtClean="0">
                <a:solidFill>
                  <a:srgbClr val="008000"/>
                </a:solidFill>
              </a:rPr>
              <a:t>ConcurrentHashMap</a:t>
            </a:r>
            <a:r>
              <a:rPr kumimoji="1" lang="en-US" altLang="zh-CN" dirty="0" smtClean="0"/>
              <a:t>();</a:t>
            </a:r>
          </a:p>
          <a:p>
            <a:r>
              <a:rPr kumimoji="1" lang="en-US" altLang="zh-CN" dirty="0">
                <a:solidFill>
                  <a:srgbClr val="000000"/>
                </a:solidFill>
              </a:rPr>
              <a:t>v</a:t>
            </a:r>
            <a:r>
              <a:rPr kumimoji="1" lang="en-US" altLang="zh-CN" dirty="0" smtClean="0">
                <a:solidFill>
                  <a:srgbClr val="000000"/>
                </a:solidFill>
              </a:rPr>
              <a:t>alue = </a:t>
            </a:r>
            <a:r>
              <a:rPr kumimoji="1" lang="en-US" altLang="zh-CN" dirty="0" err="1">
                <a:solidFill>
                  <a:srgbClr val="000000"/>
                </a:solidFill>
              </a:rPr>
              <a:t>cache.</a:t>
            </a:r>
            <a:r>
              <a:rPr kumimoji="1" lang="en-US" altLang="zh-CN" dirty="0" err="1">
                <a:solidFill>
                  <a:srgbClr val="0000FF"/>
                </a:solidFill>
              </a:rPr>
              <a:t>get</a:t>
            </a:r>
            <a:r>
              <a:rPr kumimoji="1" lang="en-US" altLang="zh-CN" dirty="0">
                <a:solidFill>
                  <a:srgbClr val="000000"/>
                </a:solidFill>
              </a:rPr>
              <a:t>(key)</a:t>
            </a:r>
            <a:r>
              <a:rPr kumimoji="1" lang="en-US" altLang="zh-CN" dirty="0" smtClean="0">
                <a:solidFill>
                  <a:srgbClr val="000000"/>
                </a:solidFill>
              </a:rPr>
              <a:t>;</a:t>
            </a:r>
          </a:p>
          <a:p>
            <a:r>
              <a:rPr kumimoji="1" lang="en-US" altLang="zh-CN" b="1" dirty="0">
                <a:solidFill>
                  <a:srgbClr val="008000"/>
                </a:solidFill>
              </a:rPr>
              <a:t>i</a:t>
            </a:r>
            <a:r>
              <a:rPr kumimoji="1" lang="en-US" altLang="zh-CN" b="1" dirty="0" smtClean="0">
                <a:solidFill>
                  <a:srgbClr val="008000"/>
                </a:solidFill>
              </a:rPr>
              <a:t>f (</a:t>
            </a:r>
            <a:r>
              <a:rPr kumimoji="1" lang="en-US" altLang="zh-CN" b="1" dirty="0">
                <a:solidFill>
                  <a:srgbClr val="008000"/>
                </a:solidFill>
              </a:rPr>
              <a:t>value </a:t>
            </a:r>
            <a:r>
              <a:rPr kumimoji="1" lang="en-US" altLang="zh-CN" b="1" dirty="0" smtClean="0">
                <a:solidFill>
                  <a:srgbClr val="008000"/>
                </a:solidFill>
              </a:rPr>
              <a:t>== null) {</a:t>
            </a:r>
          </a:p>
          <a:p>
            <a:r>
              <a:rPr kumimoji="1" lang="en-US" altLang="zh-CN" dirty="0" smtClean="0"/>
              <a:t>    </a:t>
            </a:r>
            <a:r>
              <a:rPr kumimoji="1" lang="en-US" altLang="zh-CN" dirty="0" smtClean="0">
                <a:solidFill>
                  <a:srgbClr val="0000FF"/>
                </a:solidFill>
              </a:rPr>
              <a:t>synchronized</a:t>
            </a:r>
            <a:r>
              <a:rPr kumimoji="1" lang="en-US" altLang="zh-CN" dirty="0" smtClean="0"/>
              <a:t>(cache) {</a:t>
            </a:r>
          </a:p>
          <a:p>
            <a:r>
              <a:rPr kumimoji="1" lang="en-US" altLang="zh-CN" dirty="0" smtClean="0"/>
              <a:t>        value = </a:t>
            </a:r>
            <a:r>
              <a:rPr kumimoji="1" lang="en-US" altLang="zh-CN" dirty="0" err="1" smtClean="0"/>
              <a:t>cache.</a:t>
            </a:r>
            <a:r>
              <a:rPr kumimoji="1" lang="en-US" altLang="zh-CN" dirty="0" err="1" smtClean="0">
                <a:solidFill>
                  <a:srgbClr val="0000FF"/>
                </a:solidFill>
              </a:rPr>
              <a:t>get</a:t>
            </a:r>
            <a:r>
              <a:rPr kumimoji="1" lang="en-US" altLang="zh-CN" dirty="0" smtClean="0"/>
              <a:t>(key);</a:t>
            </a:r>
          </a:p>
          <a:p>
            <a:r>
              <a:rPr kumimoji="1" lang="en-US" altLang="zh-CN" dirty="0"/>
              <a:t> </a:t>
            </a:r>
            <a:r>
              <a:rPr kumimoji="1" lang="en-US" altLang="zh-CN" dirty="0" smtClean="0"/>
              <a:t>      </a:t>
            </a:r>
            <a:r>
              <a:rPr kumimoji="1" lang="en-US" altLang="zh-CN" b="1" dirty="0" smtClean="0"/>
              <a:t> </a:t>
            </a:r>
            <a:r>
              <a:rPr kumimoji="1" lang="en-US" altLang="zh-CN" b="1" dirty="0" smtClean="0">
                <a:solidFill>
                  <a:srgbClr val="008000"/>
                </a:solidFill>
              </a:rPr>
              <a:t>if (value == null) {</a:t>
            </a:r>
            <a:br>
              <a:rPr kumimoji="1" lang="en-US" altLang="zh-CN" b="1" dirty="0" smtClean="0">
                <a:solidFill>
                  <a:srgbClr val="008000"/>
                </a:solidFill>
              </a:rPr>
            </a:br>
            <a:r>
              <a:rPr kumimoji="1" lang="en-US" altLang="zh-CN" dirty="0" smtClean="0"/>
              <a:t>             value = </a:t>
            </a:r>
            <a:r>
              <a:rPr kumimoji="1" lang="en-US" altLang="zh-CN" dirty="0" smtClean="0">
                <a:solidFill>
                  <a:srgbClr val="0000FF"/>
                </a:solidFill>
              </a:rPr>
              <a:t>load</a:t>
            </a:r>
            <a:r>
              <a:rPr kumimoji="1" lang="en-US" altLang="zh-CN" dirty="0" smtClean="0"/>
              <a:t>(key)</a:t>
            </a:r>
            <a:r>
              <a:rPr kumimoji="1" lang="en-US" altLang="zh-CN" dirty="0" smtClean="0">
                <a:solidFill>
                  <a:srgbClr val="000000"/>
                </a:solidFill>
              </a:rPr>
              <a:t>;</a:t>
            </a:r>
          </a:p>
          <a:p>
            <a:r>
              <a:rPr kumimoji="1" lang="en-US" altLang="zh-CN" dirty="0"/>
              <a:t> </a:t>
            </a:r>
            <a:r>
              <a:rPr kumimoji="1" lang="en-US" altLang="zh-CN" dirty="0" smtClean="0"/>
              <a:t>            </a:t>
            </a:r>
            <a:r>
              <a:rPr kumimoji="1" lang="en-US" altLang="zh-CN" dirty="0" err="1" smtClean="0"/>
              <a:t>cache</a:t>
            </a:r>
            <a:r>
              <a:rPr kumimoji="1" lang="en-US" altLang="zh-CN" dirty="0" err="1" smtClean="0">
                <a:solidFill>
                  <a:srgbClr val="0000FF"/>
                </a:solidFill>
              </a:rPr>
              <a:t>.put</a:t>
            </a:r>
            <a:r>
              <a:rPr kumimoji="1" lang="en-US" altLang="zh-CN" dirty="0" smtClean="0"/>
              <a:t>(key, value);</a:t>
            </a:r>
          </a:p>
          <a:p>
            <a:r>
              <a:rPr kumimoji="1" lang="en-US" altLang="zh-CN" dirty="0" smtClean="0"/>
              <a:t>        }</a:t>
            </a:r>
          </a:p>
          <a:p>
            <a:r>
              <a:rPr kumimoji="1" lang="en-US" altLang="zh-CN" dirty="0" smtClean="0"/>
              <a:t>    }</a:t>
            </a:r>
          </a:p>
          <a:p>
            <a:r>
              <a:rPr kumimoji="1" lang="en-US" altLang="zh-CN" dirty="0" smtClean="0">
                <a:solidFill>
                  <a:srgbClr val="000000"/>
                </a:solidFill>
              </a:rPr>
              <a:t>}</a:t>
            </a:r>
          </a:p>
        </p:txBody>
      </p:sp>
      <p:sp>
        <p:nvSpPr>
          <p:cNvPr id="12" name="右箭头 11"/>
          <p:cNvSpPr/>
          <p:nvPr/>
        </p:nvSpPr>
        <p:spPr>
          <a:xfrm>
            <a:off x="4230333" y="1544886"/>
            <a:ext cx="402181" cy="48506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3" name="下箭头 12"/>
          <p:cNvSpPr/>
          <p:nvPr/>
        </p:nvSpPr>
        <p:spPr>
          <a:xfrm>
            <a:off x="2418652" y="2732689"/>
            <a:ext cx="505250" cy="368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4" name="右箭头 13"/>
          <p:cNvSpPr/>
          <p:nvPr/>
        </p:nvSpPr>
        <p:spPr>
          <a:xfrm>
            <a:off x="4409802" y="4241503"/>
            <a:ext cx="402181" cy="50521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
        <p:nvSpPr>
          <p:cNvPr id="15" name="文本框 14"/>
          <p:cNvSpPr txBox="1"/>
          <p:nvPr/>
        </p:nvSpPr>
        <p:spPr>
          <a:xfrm>
            <a:off x="3388440" y="3564324"/>
            <a:ext cx="1274708" cy="369332"/>
          </a:xfrm>
          <a:prstGeom prst="rect">
            <a:avLst/>
          </a:prstGeom>
          <a:noFill/>
        </p:spPr>
        <p:txBody>
          <a:bodyPr wrap="none" rtlCol="0">
            <a:spAutoFit/>
          </a:bodyPr>
          <a:lstStyle/>
          <a:p>
            <a:r>
              <a:rPr kumimoji="1" lang="en-US" altLang="zh-CN" dirty="0" smtClean="0">
                <a:solidFill>
                  <a:srgbClr val="FF0000"/>
                </a:solidFill>
              </a:rPr>
              <a:t>//</a:t>
            </a:r>
            <a:r>
              <a:rPr kumimoji="1" lang="en-US" altLang="zh-CN" dirty="0">
                <a:solidFill>
                  <a:srgbClr val="FF0000"/>
                </a:solidFill>
              </a:rPr>
              <a:t> </a:t>
            </a:r>
            <a:r>
              <a:rPr kumimoji="1" lang="en-US" altLang="zh-CN" dirty="0" smtClean="0">
                <a:solidFill>
                  <a:srgbClr val="FF0000"/>
                </a:solidFill>
              </a:rPr>
              <a:t>cpu100%</a:t>
            </a:r>
            <a:endParaRPr kumimoji="1" lang="zh-CN" altLang="en-US" dirty="0">
              <a:solidFill>
                <a:srgbClr val="FF0000"/>
              </a:solidFill>
            </a:endParaRPr>
          </a:p>
        </p:txBody>
      </p:sp>
      <p:sp>
        <p:nvSpPr>
          <p:cNvPr id="16" name="文本框 15"/>
          <p:cNvSpPr txBox="1"/>
          <p:nvPr/>
        </p:nvSpPr>
        <p:spPr>
          <a:xfrm>
            <a:off x="7746539" y="1845289"/>
            <a:ext cx="899367" cy="369332"/>
          </a:xfrm>
          <a:prstGeom prst="rect">
            <a:avLst/>
          </a:prstGeom>
          <a:noFill/>
        </p:spPr>
        <p:txBody>
          <a:bodyPr wrap="none" rtlCol="0">
            <a:spAutoFit/>
          </a:bodyPr>
          <a:lstStyle/>
          <a:p>
            <a:r>
              <a:rPr kumimoji="1" lang="en-US" altLang="zh-CN" dirty="0" smtClean="0">
                <a:solidFill>
                  <a:srgbClr val="FF0000"/>
                </a:solidFill>
              </a:rPr>
              <a:t>//</a:t>
            </a:r>
            <a:r>
              <a:rPr kumimoji="1" lang="zh-CN" altLang="zh-CN" dirty="0">
                <a:solidFill>
                  <a:srgbClr val="FF0000"/>
                </a:solidFill>
              </a:rPr>
              <a:t> </a:t>
            </a:r>
            <a:r>
              <a:rPr kumimoji="1" lang="en-US" altLang="zh-CN" dirty="0" smtClean="0">
                <a:solidFill>
                  <a:srgbClr val="FF0000"/>
                </a:solidFill>
              </a:rPr>
              <a:t>lock?</a:t>
            </a:r>
            <a:endParaRPr kumimoji="1" lang="zh-CN" altLang="en-US" dirty="0">
              <a:solidFill>
                <a:srgbClr val="FF0000"/>
              </a:solidFill>
            </a:endParaRPr>
          </a:p>
        </p:txBody>
      </p:sp>
      <p:sp>
        <p:nvSpPr>
          <p:cNvPr id="17" name="下箭头 16"/>
          <p:cNvSpPr/>
          <p:nvPr/>
        </p:nvSpPr>
        <p:spPr>
          <a:xfrm>
            <a:off x="6139934" y="2732689"/>
            <a:ext cx="505250" cy="36813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5114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linds(horizontal)">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linds(horizontal)">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linds(horizontal)">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animBg="1"/>
      <p:bldP spid="13" grpId="0" animBg="1"/>
      <p:bldP spid="14" grpId="0" animBg="1"/>
      <p:bldP spid="15" grpId="0"/>
      <p:bldP spid="16" grpId="0"/>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角圆角矩形 13"/>
          <p:cNvSpPr/>
          <p:nvPr/>
        </p:nvSpPr>
        <p:spPr>
          <a:xfrm>
            <a:off x="4352992" y="4578163"/>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02  </a:t>
            </a:r>
            <a:r>
              <a:rPr lang="zh-CN" altLang="en-US" sz="2278" b="1" dirty="0">
                <a:latin typeface="微软雅黑" pitchFamily="34" charset="-122"/>
                <a:ea typeface="微软雅黑" pitchFamily="34" charset="-122"/>
              </a:rPr>
              <a:t>重排序</a:t>
            </a:r>
            <a:endParaRPr lang="zh-CN" altLang="en-US" sz="2278" b="1" dirty="0">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01  </a:t>
            </a:r>
            <a:r>
              <a:rPr lang="zh-CN" altLang="en-US" sz="2278" b="1" dirty="0">
                <a:latin typeface="微软雅黑" pitchFamily="34" charset="-122"/>
                <a:ea typeface="微软雅黑" pitchFamily="34" charset="-122"/>
                <a:sym typeface="Arial" pitchFamily="34" charset="0"/>
              </a:rPr>
              <a:t>内存模型</a:t>
            </a:r>
            <a:endParaRPr lang="zh-CN" altLang="en-US" sz="2278" b="1" dirty="0">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latin typeface="Impact" panose="020B0806030902050204" pitchFamily="34" charset="0"/>
                <a:ea typeface="微软雅黑" pitchFamily="34" charset="-122"/>
                <a:sym typeface="Arial" pitchFamily="34" charset="0"/>
              </a:rPr>
              <a:t>03  </a:t>
            </a:r>
            <a:r>
              <a:rPr lang="en-US" altLang="zh-CN" sz="2278" b="1" dirty="0">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04  </a:t>
            </a:r>
            <a:r>
              <a:rPr lang="zh-CN" altLang="en-US" sz="2278" b="1" dirty="0">
                <a:latin typeface="微软雅黑" pitchFamily="34" charset="-122"/>
                <a:ea typeface="微软雅黑" pitchFamily="34" charset="-122"/>
              </a:rPr>
              <a:t>常用场景的坑</a:t>
            </a:r>
            <a:endParaRPr lang="zh-CN" altLang="en-US" sz="2278" b="1" dirty="0">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solidFill>
                  <a:schemeClr val="bg1"/>
                </a:solidFill>
                <a:latin typeface="Impact" panose="020B0806030902050204" pitchFamily="34" charset="0"/>
                <a:ea typeface="微软雅黑" pitchFamily="34" charset="-122"/>
                <a:sym typeface="Arial" pitchFamily="34" charset="0"/>
              </a:rPr>
              <a:t>05  </a:t>
            </a:r>
            <a:r>
              <a:rPr lang="zh-CN" altLang="en-US" sz="2278" b="1" dirty="0">
                <a:solidFill>
                  <a:schemeClr val="bg1"/>
                </a:solidFill>
                <a:latin typeface="微软雅黑" pitchFamily="34" charset="-122"/>
                <a:ea typeface="微软雅黑" pitchFamily="34" charset="-122"/>
                <a:sym typeface="Arial" pitchFamily="34" charset="0"/>
              </a:rPr>
              <a:t>线程池的使用</a:t>
            </a:r>
            <a:endParaRPr lang="zh-CN" altLang="en-US" sz="2278" b="1" dirty="0">
              <a:solidFill>
                <a:schemeClr val="bg1"/>
              </a:solidFill>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72146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0"/>
                                  </p:stCondLst>
                                  <p:iterate type="lt">
                                    <p:tmPct val="0"/>
                                  </p:iterate>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16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P spid="18" grpId="0"/>
      <p:bldP spid="19" grpId="0"/>
      <p:bldP spid="20" grpId="0"/>
      <p:bldP spid="22"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latin typeface="Microsoft YaHei" charset="0"/>
                <a:ea typeface="Microsoft YaHei" charset="0"/>
                <a:cs typeface="Microsoft YaHei" charset="0"/>
              </a:rPr>
              <a:t>线程池的使用</a:t>
            </a:r>
          </a:p>
        </p:txBody>
      </p:sp>
      <p:sp>
        <p:nvSpPr>
          <p:cNvPr id="3" name="文本占位符 2"/>
          <p:cNvSpPr>
            <a:spLocks noGrp="1"/>
          </p:cNvSpPr>
          <p:nvPr>
            <p:ph type="body" sz="quarter" idx="15"/>
          </p:nvPr>
        </p:nvSpPr>
        <p:spPr>
          <a:xfrm>
            <a:off x="1270696" y="979878"/>
            <a:ext cx="7546488" cy="2233023"/>
          </a:xfrm>
        </p:spPr>
        <p:txBody>
          <a:bodyPr/>
          <a:lstStyle/>
          <a:p>
            <a:pPr marL="0" indent="0"/>
            <a:r>
              <a:rPr lang="en-US" altLang="zh-CN" sz="2000">
                <a:solidFill>
                  <a:srgbClr val="CC7832"/>
                </a:solidFill>
                <a:effectLst/>
              </a:rPr>
              <a:t>public </a:t>
            </a:r>
            <a:r>
              <a:rPr lang="en-US" altLang="zh-CN" sz="2000"/>
              <a:t>ThreadPoolExecutor(</a:t>
            </a:r>
            <a:r>
              <a:rPr lang="en-US" altLang="zh-CN" sz="2000">
                <a:solidFill>
                  <a:srgbClr val="CC7832"/>
                </a:solidFill>
                <a:effectLst/>
              </a:rPr>
              <a:t>int </a:t>
            </a:r>
            <a:r>
              <a:rPr lang="en-US" altLang="zh-CN" sz="2000"/>
              <a:t>corePoolSize</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int </a:t>
            </a:r>
            <a:r>
              <a:rPr lang="en-US" altLang="zh-CN" sz="2000"/>
              <a:t>maximumPoolSize</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long </a:t>
            </a:r>
            <a:r>
              <a:rPr lang="en-US" altLang="zh-CN" sz="2000"/>
              <a:t>keepAliveTime</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a:t>
            </a:r>
            <a:r>
              <a:rPr lang="en-US" altLang="zh-CN" sz="2000"/>
              <a:t>TimeUnit unit</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a:t>
            </a:r>
            <a:r>
              <a:rPr lang="en-US" altLang="zh-CN" sz="2000"/>
              <a:t>BlockingQueue&lt;Runnable&gt; workQueue</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a:t>
            </a:r>
            <a:r>
              <a:rPr lang="en-US" altLang="zh-CN" sz="2000"/>
              <a:t>ThreadFactory threadFactory</a:t>
            </a:r>
            <a:r>
              <a:rPr lang="en-US" altLang="zh-CN" sz="2000">
                <a:solidFill>
                  <a:srgbClr val="CC7832"/>
                </a:solidFill>
                <a:effectLst/>
              </a:rPr>
              <a:t>,</a:t>
            </a:r>
            <a:br>
              <a:rPr lang="en-US" altLang="zh-CN" sz="2000">
                <a:solidFill>
                  <a:srgbClr val="CC7832"/>
                </a:solidFill>
                <a:effectLst/>
              </a:rPr>
            </a:br>
            <a:r>
              <a:rPr lang="en-US" altLang="zh-CN" sz="2000">
                <a:solidFill>
                  <a:srgbClr val="CC7832"/>
                </a:solidFill>
                <a:effectLst/>
              </a:rPr>
              <a:t>                          </a:t>
            </a:r>
            <a:r>
              <a:rPr lang="en-US" altLang="zh-CN" sz="2000"/>
              <a:t>RejectedExecutionHandler handler)</a:t>
            </a:r>
            <a:endParaRPr lang="zh-CN" altLang="en-US" sz="2000"/>
          </a:p>
          <a:p>
            <a:pPr marL="0" indent="0"/>
            <a:endParaRPr kumimoji="1" lang="zh-CN" altLang="en-US" sz="2000" dirty="0">
              <a:solidFill>
                <a:srgbClr val="FF0000"/>
              </a:solidFill>
              <a:latin typeface="Microsoft YaHei" charset="0"/>
              <a:ea typeface="Microsoft YaHei" charset="0"/>
              <a:cs typeface="Microsoft YaHei" charset="0"/>
            </a:endParaRPr>
          </a:p>
          <a:p>
            <a:pPr marL="0" indent="0"/>
            <a:r>
              <a:rPr kumimoji="1" lang="en-US" altLang="zh-CN" sz="2000" dirty="0">
                <a:latin typeface="方正兰亭中黑_GBK" charset="0"/>
                <a:ea typeface="方正兰亭中黑_GBK" charset="0"/>
                <a:cs typeface="方正兰亭中黑_GBK" charset="0"/>
              </a:rPr>
              <a:t>java.util.concurrent.Executors</a:t>
            </a:r>
            <a:endParaRPr kumimoji="1" lang="zh-CN" altLang="en-US" sz="2000" dirty="0">
              <a:latin typeface="方正兰亭中黑_GBK" charset="0"/>
              <a:ea typeface="方正兰亭中黑_GBK" charset="0"/>
              <a:cs typeface="方正兰亭中黑_GBK" charset="0"/>
            </a:endParaRPr>
          </a:p>
          <a:p>
            <a:pPr marL="0" indent="0"/>
            <a:endParaRPr kumimoji="1" lang="zh-CN" altLang="en-US" sz="2000" dirty="0">
              <a:solidFill>
                <a:srgbClr val="FF0000"/>
              </a:solidFill>
              <a:latin typeface="Microsoft YaHei" charset="0"/>
              <a:ea typeface="Microsoft YaHei" charset="0"/>
              <a:cs typeface="Microsoft YaHei" charset="0"/>
            </a:endParaRPr>
          </a:p>
          <a:p>
            <a:pPr marL="0" indent="0"/>
            <a:endParaRPr kumimoji="1" lang="zh-CN" altLang="en-US" sz="2000" dirty="0">
              <a:solidFill>
                <a:srgbClr val="FF0000"/>
              </a:solidFill>
              <a:latin typeface="Microsoft YaHei" charset="0"/>
              <a:ea typeface="Microsoft YaHei" charset="0"/>
              <a:cs typeface="Microsoft YaHei" charset="0"/>
            </a:endParaRPr>
          </a:p>
          <a:p>
            <a:pPr marL="0" indent="0"/>
            <a:endParaRPr kumimoji="1" lang="zh-CN" altLang="en-US" sz="2000" dirty="0">
              <a:solidFill>
                <a:srgbClr val="FF0000"/>
              </a:solidFill>
              <a:latin typeface="Microsoft YaHei" charset="0"/>
              <a:ea typeface="Microsoft YaHei" charset="0"/>
              <a:cs typeface="Microsoft YaHei" charset="0"/>
            </a:endParaRPr>
          </a:p>
          <a:p>
            <a:pPr marL="0" indent="0"/>
            <a:r>
              <a:rPr lang="en-US" altLang="zh-CN" sz="2000"/>
              <a:t>org.springframework.scheduling.concurrent.ThreadPoolTaskExecutor</a:t>
            </a:r>
            <a:endParaRPr kumimoji="1" lang="zh-CN" altLang="en-US" sz="2000" dirty="0">
              <a:solidFill>
                <a:srgbClr val="FF0000"/>
              </a:solidFill>
              <a:latin typeface="Microsoft YaHei" charset="0"/>
              <a:ea typeface="Microsoft YaHei" charset="0"/>
              <a:cs typeface="Microsoft YaHei" charset="0"/>
            </a:endParaRPr>
          </a:p>
        </p:txBody>
      </p:sp>
      <p:pic>
        <p:nvPicPr>
          <p:cNvPr id="5" name="图片 4"/>
          <p:cNvPicPr>
            <a:picLocks noChangeAspect="1"/>
          </p:cNvPicPr>
          <p:nvPr/>
        </p:nvPicPr>
        <p:blipFill>
          <a:blip r:embed="rId3"/>
          <a:stretch>
            <a:fillRect/>
          </a:stretch>
        </p:blipFill>
        <p:spPr>
          <a:xfrm>
            <a:off x="1277315" y="4005264"/>
            <a:ext cx="7289800" cy="1092200"/>
          </a:xfrm>
          <a:prstGeom prst="rect">
            <a:avLst/>
          </a:prstGeom>
        </p:spPr>
      </p:pic>
      <p:pic>
        <p:nvPicPr>
          <p:cNvPr id="6" name="图片 5"/>
          <p:cNvPicPr>
            <a:picLocks noChangeAspect="1"/>
          </p:cNvPicPr>
          <p:nvPr/>
        </p:nvPicPr>
        <p:blipFill>
          <a:blip r:embed="rId4"/>
          <a:stretch>
            <a:fillRect/>
          </a:stretch>
        </p:blipFill>
        <p:spPr>
          <a:xfrm>
            <a:off x="676482" y="2900364"/>
            <a:ext cx="9169400" cy="3302000"/>
          </a:xfrm>
          <a:prstGeom prst="rect">
            <a:avLst/>
          </a:prstGeom>
        </p:spPr>
      </p:pic>
    </p:spTree>
    <p:extLst>
      <p:ext uri="{BB962C8B-B14F-4D97-AF65-F5344CB8AC3E}">
        <p14:creationId xmlns:p14="http://schemas.microsoft.com/office/powerpoint/2010/main" val="14355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heckerboard(across)">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a:latin typeface="Microsoft YaHei" charset="0"/>
                <a:ea typeface="Microsoft YaHei" charset="0"/>
                <a:cs typeface="Microsoft YaHei" charset="0"/>
              </a:rPr>
              <a:t>多线程</a:t>
            </a:r>
            <a:r>
              <a:rPr kumimoji="1" lang="zh-CN" altLang="en-US" sz="2800">
                <a:latin typeface="Microsoft YaHei" charset="0"/>
                <a:ea typeface="Microsoft YaHei" charset="0"/>
                <a:cs typeface="Microsoft YaHei" charset="0"/>
              </a:rPr>
              <a:t>的</a:t>
            </a:r>
            <a:r>
              <a:rPr kumimoji="1" lang="zh-CN" altLang="en-US" sz="2800">
                <a:latin typeface="Microsoft YaHei" charset="0"/>
                <a:ea typeface="Microsoft YaHei" charset="0"/>
                <a:cs typeface="Microsoft YaHei" charset="0"/>
              </a:rPr>
              <a:t>方案</a:t>
            </a:r>
            <a:r>
              <a:rPr kumimoji="1" lang="zh-CN" altLang="en-US" sz="2800">
                <a:latin typeface="Microsoft YaHei" charset="0"/>
                <a:ea typeface="Microsoft YaHei" charset="0"/>
                <a:cs typeface="Microsoft YaHei" charset="0"/>
              </a:rPr>
              <a:t>简单么</a:t>
            </a:r>
          </a:p>
        </p:txBody>
      </p:sp>
      <p:cxnSp>
        <p:nvCxnSpPr>
          <p:cNvPr id="4" name="直接连接符 5"/>
          <p:cNvCxnSpPr>
            <a:cxnSpLocks noChangeShapeType="1"/>
          </p:cNvCxnSpPr>
          <p:nvPr/>
        </p:nvCxnSpPr>
        <p:spPr bwMode="auto">
          <a:xfrm>
            <a:off x="1357313" y="857250"/>
            <a:ext cx="7388225" cy="9525"/>
          </a:xfrm>
          <a:prstGeom prst="line">
            <a:avLst/>
          </a:prstGeom>
          <a:noFill/>
          <a:ln w="12000">
            <a:solidFill>
              <a:schemeClr val="bg2"/>
            </a:solidFill>
            <a:prstDash val="sysDot"/>
            <a:round/>
            <a:headEnd/>
            <a:tailEnd/>
          </a:ln>
          <a:extLst>
            <a:ext uri="{909E8E84-426E-40DD-AFC4-6F175D3DCCD1}">
              <a14:hiddenFill xmlns:a14="http://schemas.microsoft.com/office/drawing/2010/main">
                <a:noFill/>
              </a14:hiddenFill>
            </a:ext>
          </a:extLst>
        </p:spPr>
      </p:cxnSp>
      <p:sp>
        <p:nvSpPr>
          <p:cNvPr id="7" name="矩形 6"/>
          <p:cNvSpPr>
            <a:spLocks noChangeArrowheads="1"/>
          </p:cNvSpPr>
          <p:nvPr/>
        </p:nvSpPr>
        <p:spPr bwMode="auto">
          <a:xfrm>
            <a:off x="1785938" y="1214438"/>
            <a:ext cx="6929437" cy="642937"/>
          </a:xfrm>
          <a:prstGeom prst="rect">
            <a:avLst/>
          </a:prstGeom>
          <a:solidFill>
            <a:schemeClr val="accent1"/>
          </a:solidFill>
          <a:ln w="9525">
            <a:solidFill>
              <a:schemeClr val="accent1"/>
            </a:solidFill>
            <a:miter lim="800000"/>
            <a:headEnd/>
            <a:tailEnd/>
          </a:ln>
          <a:effectLst>
            <a:outerShdw blurRad="63500" dist="20000" dir="5400000" rotWithShape="0">
              <a:srgbClr val="000000">
                <a:alpha val="37999"/>
              </a:srgbClr>
            </a:outerShdw>
          </a:effectLst>
        </p:spPr>
        <p:txBody>
          <a:bodyPr anchor="ctr"/>
          <a:lstStyle/>
          <a:p>
            <a:pPr algn="ctr">
              <a:defRPr/>
            </a:pPr>
            <a:endParaRPr lang="zh-CN" altLang="en-US">
              <a:solidFill>
                <a:schemeClr val="bg1"/>
              </a:solidFill>
              <a:latin typeface="+mn-lt"/>
              <a:ea typeface="+mn-ea"/>
            </a:endParaRPr>
          </a:p>
        </p:txBody>
      </p:sp>
      <p:cxnSp>
        <p:nvCxnSpPr>
          <p:cNvPr id="8" name="直接连接符 9"/>
          <p:cNvCxnSpPr/>
          <p:nvPr/>
        </p:nvCxnSpPr>
        <p:spPr>
          <a:xfrm rot="5400000">
            <a:off x="6093619" y="1535907"/>
            <a:ext cx="6429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10"/>
          <p:cNvCxnSpPr/>
          <p:nvPr/>
        </p:nvCxnSpPr>
        <p:spPr>
          <a:xfrm rot="5400000">
            <a:off x="3750469" y="1535907"/>
            <a:ext cx="642937"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a:off x="2071688" y="1357313"/>
            <a:ext cx="1643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a:solidFill>
                  <a:schemeClr val="bg1"/>
                </a:solidFill>
              </a:rPr>
              <a:t>sharding1</a:t>
            </a:r>
            <a:endParaRPr lang="zh-CN" altLang="en-US">
              <a:solidFill>
                <a:schemeClr val="bg1"/>
              </a:solidFill>
            </a:endParaRPr>
          </a:p>
        </p:txBody>
      </p:sp>
      <p:sp>
        <p:nvSpPr>
          <p:cNvPr id="11" name="TextBox 12"/>
          <p:cNvSpPr txBox="1">
            <a:spLocks noChangeArrowheads="1"/>
          </p:cNvSpPr>
          <p:nvPr/>
        </p:nvSpPr>
        <p:spPr bwMode="auto">
          <a:xfrm>
            <a:off x="4500563" y="1357313"/>
            <a:ext cx="1643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a:solidFill>
                  <a:schemeClr val="bg1"/>
                </a:solidFill>
              </a:rPr>
              <a:t>sharding2</a:t>
            </a:r>
            <a:endParaRPr lang="zh-CN" altLang="en-US">
              <a:solidFill>
                <a:schemeClr val="bg1"/>
              </a:solidFill>
            </a:endParaRPr>
          </a:p>
        </p:txBody>
      </p:sp>
      <p:sp>
        <p:nvSpPr>
          <p:cNvPr id="12" name="TextBox 13"/>
          <p:cNvSpPr txBox="1">
            <a:spLocks noChangeArrowheads="1"/>
          </p:cNvSpPr>
          <p:nvPr/>
        </p:nvSpPr>
        <p:spPr bwMode="auto">
          <a:xfrm>
            <a:off x="6786563" y="1357313"/>
            <a:ext cx="1643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a:solidFill>
                  <a:schemeClr val="bg1"/>
                </a:solidFill>
              </a:rPr>
              <a:t>sharding3</a:t>
            </a:r>
            <a:endParaRPr lang="zh-CN" altLang="en-US">
              <a:solidFill>
                <a:schemeClr val="bg1"/>
              </a:solidFill>
            </a:endParaRPr>
          </a:p>
        </p:txBody>
      </p:sp>
      <p:grpSp>
        <p:nvGrpSpPr>
          <p:cNvPr id="14" name="组合 20"/>
          <p:cNvGrpSpPr>
            <a:grpSpLocks/>
          </p:cNvGrpSpPr>
          <p:nvPr/>
        </p:nvGrpSpPr>
        <p:grpSpPr bwMode="auto">
          <a:xfrm>
            <a:off x="2428875" y="1857375"/>
            <a:ext cx="857250" cy="2714625"/>
            <a:chOff x="2428860" y="1858158"/>
            <a:chExt cx="857256" cy="2713850"/>
          </a:xfrm>
        </p:grpSpPr>
        <p:sp>
          <p:nvSpPr>
            <p:cNvPr id="15" name="矩形 14"/>
            <p:cNvSpPr>
              <a:spLocks noChangeArrowheads="1"/>
            </p:cNvSpPr>
            <p:nvPr/>
          </p:nvSpPr>
          <p:spPr bwMode="auto">
            <a:xfrm>
              <a:off x="2428860" y="2500912"/>
              <a:ext cx="857256" cy="2071096"/>
            </a:xfrm>
            <a:prstGeom prst="rect">
              <a:avLst/>
            </a:prstGeom>
            <a:solidFill>
              <a:schemeClr val="accent1">
                <a:lumMod val="60000"/>
                <a:lumOff val="40000"/>
              </a:schemeClr>
            </a:solidFill>
            <a:ln w="9525">
              <a:solidFill>
                <a:schemeClr val="accent3">
                  <a:lumMod val="50000"/>
                </a:schemeClr>
              </a:solid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sz="1600" dirty="0">
                  <a:solidFill>
                    <a:schemeClr val="bg1"/>
                  </a:solidFill>
                  <a:latin typeface="+mn-lt"/>
                  <a:ea typeface="+mn-ea"/>
                </a:rPr>
                <a:t>Thread1</a:t>
              </a:r>
              <a:endParaRPr lang="zh-CN" altLang="en-US" sz="1600" dirty="0">
                <a:solidFill>
                  <a:schemeClr val="bg1"/>
                </a:solidFill>
                <a:latin typeface="+mn-lt"/>
                <a:ea typeface="+mn-ea"/>
              </a:endParaRPr>
            </a:p>
          </p:txBody>
        </p:sp>
        <p:cxnSp>
          <p:nvCxnSpPr>
            <p:cNvPr id="16" name="直接箭头连接符 17"/>
            <p:cNvCxnSpPr>
              <a:stCxn id="17" idx="0"/>
            </p:cNvCxnSpPr>
            <p:nvPr/>
          </p:nvCxnSpPr>
          <p:spPr>
            <a:xfrm rot="5400000" flipH="1" flipV="1">
              <a:off x="2536905" y="2178741"/>
              <a:ext cx="64275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组合 21"/>
          <p:cNvGrpSpPr>
            <a:grpSpLocks/>
          </p:cNvGrpSpPr>
          <p:nvPr/>
        </p:nvGrpSpPr>
        <p:grpSpPr bwMode="auto">
          <a:xfrm>
            <a:off x="4714875" y="1857375"/>
            <a:ext cx="857250" cy="2714625"/>
            <a:chOff x="2428860" y="1858158"/>
            <a:chExt cx="857256" cy="2713850"/>
          </a:xfrm>
          <a:solidFill>
            <a:schemeClr val="accent1">
              <a:lumMod val="60000"/>
              <a:lumOff val="40000"/>
            </a:schemeClr>
          </a:solidFill>
        </p:grpSpPr>
        <p:sp>
          <p:nvSpPr>
            <p:cNvPr id="18" name="矩形 17"/>
            <p:cNvSpPr>
              <a:spLocks noChangeArrowheads="1"/>
            </p:cNvSpPr>
            <p:nvPr/>
          </p:nvSpPr>
          <p:spPr bwMode="auto">
            <a:xfrm>
              <a:off x="2428860" y="2500912"/>
              <a:ext cx="857256" cy="2071096"/>
            </a:xfrm>
            <a:prstGeom prst="rect">
              <a:avLst/>
            </a:prstGeom>
            <a:grpFill/>
            <a:ln w="9525">
              <a:solidFill>
                <a:srgbClr val="2C5FC9"/>
              </a:solid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sz="1600" dirty="0">
                  <a:solidFill>
                    <a:schemeClr val="bg1"/>
                  </a:solidFill>
                  <a:latin typeface="+mn-lt"/>
                  <a:ea typeface="+mn-ea"/>
                </a:rPr>
                <a:t>Thread2</a:t>
              </a:r>
              <a:endParaRPr lang="zh-CN" altLang="en-US" sz="1600" dirty="0">
                <a:solidFill>
                  <a:schemeClr val="bg1"/>
                </a:solidFill>
                <a:latin typeface="+mn-lt"/>
                <a:ea typeface="+mn-ea"/>
              </a:endParaRPr>
            </a:p>
          </p:txBody>
        </p:sp>
        <p:cxnSp>
          <p:nvCxnSpPr>
            <p:cNvPr id="19" name="直接箭头连接符 23"/>
            <p:cNvCxnSpPr/>
            <p:nvPr/>
          </p:nvCxnSpPr>
          <p:spPr>
            <a:xfrm rot="5400000" flipH="1" flipV="1">
              <a:off x="2536905" y="2178741"/>
              <a:ext cx="642754" cy="1588"/>
            </a:xfrm>
            <a:prstGeom prst="straightConnector1">
              <a:avLst/>
            </a:prstGeom>
            <a:grpFill/>
            <a:ln>
              <a:tailEnd type="arrow"/>
            </a:ln>
          </p:spPr>
          <p:style>
            <a:lnRef idx="1">
              <a:schemeClr val="accent1"/>
            </a:lnRef>
            <a:fillRef idx="0">
              <a:schemeClr val="accent1"/>
            </a:fillRef>
            <a:effectRef idx="0">
              <a:schemeClr val="accent1"/>
            </a:effectRef>
            <a:fontRef idx="minor">
              <a:schemeClr val="tx1"/>
            </a:fontRef>
          </p:style>
        </p:cxnSp>
      </p:grpSp>
      <p:grpSp>
        <p:nvGrpSpPr>
          <p:cNvPr id="20" name="组合 24"/>
          <p:cNvGrpSpPr>
            <a:grpSpLocks/>
          </p:cNvGrpSpPr>
          <p:nvPr/>
        </p:nvGrpSpPr>
        <p:grpSpPr bwMode="auto">
          <a:xfrm>
            <a:off x="7143750" y="1857375"/>
            <a:ext cx="857250" cy="2714625"/>
            <a:chOff x="2428860" y="1858158"/>
            <a:chExt cx="857256" cy="2713850"/>
          </a:xfrm>
          <a:solidFill>
            <a:schemeClr val="accent1">
              <a:lumMod val="60000"/>
              <a:lumOff val="40000"/>
            </a:schemeClr>
          </a:solidFill>
        </p:grpSpPr>
        <p:sp>
          <p:nvSpPr>
            <p:cNvPr id="21" name="矩形 20"/>
            <p:cNvSpPr>
              <a:spLocks noChangeArrowheads="1"/>
            </p:cNvSpPr>
            <p:nvPr/>
          </p:nvSpPr>
          <p:spPr bwMode="auto">
            <a:xfrm>
              <a:off x="2428860" y="2500912"/>
              <a:ext cx="857256" cy="2071096"/>
            </a:xfrm>
            <a:prstGeom prst="rect">
              <a:avLst/>
            </a:prstGeom>
            <a:grpFill/>
            <a:ln w="9525">
              <a:solidFill>
                <a:srgbClr val="2C5FC9"/>
              </a:solid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sz="1600" dirty="0">
                  <a:solidFill>
                    <a:schemeClr val="bg1"/>
                  </a:solidFill>
                  <a:latin typeface="+mn-lt"/>
                  <a:ea typeface="+mn-ea"/>
                </a:rPr>
                <a:t>Thread3</a:t>
              </a:r>
              <a:endParaRPr lang="zh-CN" altLang="en-US" sz="1600" dirty="0">
                <a:solidFill>
                  <a:schemeClr val="bg1"/>
                </a:solidFill>
                <a:latin typeface="+mn-lt"/>
                <a:ea typeface="+mn-ea"/>
              </a:endParaRPr>
            </a:p>
          </p:txBody>
        </p:sp>
        <p:cxnSp>
          <p:nvCxnSpPr>
            <p:cNvPr id="22" name="直接箭头连接符 26"/>
            <p:cNvCxnSpPr/>
            <p:nvPr/>
          </p:nvCxnSpPr>
          <p:spPr>
            <a:xfrm rot="5400000" flipH="1" flipV="1">
              <a:off x="2536905" y="2178741"/>
              <a:ext cx="642754" cy="1588"/>
            </a:xfrm>
            <a:prstGeom prst="straightConnector1">
              <a:avLst/>
            </a:prstGeom>
            <a:grpFill/>
            <a:ln>
              <a:tailEnd type="arrow"/>
            </a:ln>
          </p:spPr>
          <p:style>
            <a:lnRef idx="1">
              <a:schemeClr val="accent1"/>
            </a:lnRef>
            <a:fillRef idx="0">
              <a:schemeClr val="accent1"/>
            </a:fillRef>
            <a:effectRef idx="0">
              <a:schemeClr val="accent1"/>
            </a:effectRef>
            <a:fontRef idx="minor">
              <a:schemeClr val="tx1"/>
            </a:fontRef>
          </p:style>
        </p:cxnSp>
      </p:grpSp>
      <p:sp>
        <p:nvSpPr>
          <p:cNvPr id="23" name="TextBox 27"/>
          <p:cNvSpPr txBox="1">
            <a:spLocks noChangeArrowheads="1"/>
          </p:cNvSpPr>
          <p:nvPr/>
        </p:nvSpPr>
        <p:spPr bwMode="auto">
          <a:xfrm>
            <a:off x="1341143" y="5214938"/>
            <a:ext cx="76047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400" b="1">
                <a:solidFill>
                  <a:schemeClr val="tx1">
                    <a:lumMod val="75000"/>
                    <a:lumOff val="25000"/>
                  </a:schemeClr>
                </a:solidFill>
                <a:latin typeface="Microsoft YaHei" charset="0"/>
                <a:ea typeface="Microsoft YaHei" charset="0"/>
                <a:cs typeface="Microsoft YaHei" charset="0"/>
              </a:rPr>
              <a:t>“在对性能的追求很可能是并发</a:t>
            </a:r>
            <a:r>
              <a:rPr lang="en-US" altLang="zh-CN" sz="2400" b="1">
                <a:solidFill>
                  <a:schemeClr val="tx1">
                    <a:lumMod val="75000"/>
                    <a:lumOff val="25000"/>
                  </a:schemeClr>
                </a:solidFill>
                <a:latin typeface="Microsoft YaHei" charset="0"/>
                <a:ea typeface="Microsoft YaHei" charset="0"/>
                <a:cs typeface="Microsoft YaHei" charset="0"/>
              </a:rPr>
              <a:t>bug</a:t>
            </a:r>
            <a:r>
              <a:rPr lang="zh-CN" altLang="en-US" sz="2400" b="1">
                <a:solidFill>
                  <a:schemeClr val="tx1">
                    <a:lumMod val="75000"/>
                    <a:lumOff val="25000"/>
                  </a:schemeClr>
                </a:solidFill>
                <a:latin typeface="Microsoft YaHei" charset="0"/>
                <a:ea typeface="Microsoft YaHei" charset="0"/>
                <a:cs typeface="Microsoft YaHei" charset="0"/>
              </a:rPr>
              <a:t>唯一最大的来源！”</a:t>
            </a:r>
          </a:p>
          <a:p>
            <a:pPr eaLnBrk="1" hangingPunct="1"/>
            <a:r>
              <a:rPr lang="zh-CN" altLang="en-US" b="1">
                <a:solidFill>
                  <a:schemeClr val="tx1">
                    <a:lumMod val="75000"/>
                    <a:lumOff val="25000"/>
                  </a:schemeClr>
                </a:solidFill>
                <a:latin typeface="Microsoft YaHei" charset="0"/>
                <a:ea typeface="Microsoft YaHei" charset="0"/>
                <a:cs typeface="Microsoft YaHei" charset="0"/>
              </a:rPr>
              <a:t>					</a:t>
            </a:r>
            <a:r>
              <a:rPr lang="en-US" altLang="zh-CN" b="1">
                <a:solidFill>
                  <a:schemeClr val="tx1">
                    <a:lumMod val="75000"/>
                    <a:lumOff val="25000"/>
                  </a:schemeClr>
                </a:solidFill>
                <a:latin typeface="Microsoft YaHei" charset="0"/>
                <a:ea typeface="Microsoft YaHei" charset="0"/>
                <a:cs typeface="Microsoft YaHei" charset="0"/>
              </a:rPr>
              <a:t>——</a:t>
            </a:r>
            <a:r>
              <a:rPr lang="zh-CN" altLang="en-US" b="1">
                <a:solidFill>
                  <a:schemeClr val="tx1">
                    <a:lumMod val="75000"/>
                    <a:lumOff val="25000"/>
                  </a:schemeClr>
                </a:solidFill>
                <a:latin typeface="Microsoft YaHei" charset="0"/>
                <a:ea typeface="Microsoft YaHei" charset="0"/>
                <a:cs typeface="Microsoft YaHei" charset="0"/>
              </a:rPr>
              <a:t>不知道是谁说的</a:t>
            </a:r>
            <a:endParaRPr lang="en-US" altLang="zh-CN" b="1">
              <a:solidFill>
                <a:schemeClr val="tx1">
                  <a:lumMod val="75000"/>
                  <a:lumOff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85617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wipe(down)">
                                      <p:cBhvr>
                                        <p:cTn id="25" dur="500"/>
                                        <p:tgtEl>
                                          <p:spTgt spid="23">
                                            <p:txEl>
                                              <p:pRg st="0" end="0"/>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Effect transition="in" filter="wipe(down)">
                                      <p:cBhvr>
                                        <p:cTn id="28"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latin typeface="Microsoft YaHei" charset="0"/>
                <a:ea typeface="Microsoft YaHei" charset="0"/>
                <a:cs typeface="Microsoft YaHei" charset="0"/>
              </a:rPr>
              <a:t>线程池提交任务处理流程</a:t>
            </a:r>
            <a:endParaRPr kumimoji="1"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07" y="979878"/>
            <a:ext cx="3097419" cy="5401749"/>
          </a:xfrm>
          <a:prstGeom prst="rect">
            <a:avLst/>
          </a:prstGeom>
        </p:spPr>
      </p:pic>
    </p:spTree>
    <p:extLst>
      <p:ext uri="{BB962C8B-B14F-4D97-AF65-F5344CB8AC3E}">
        <p14:creationId xmlns:p14="http://schemas.microsoft.com/office/powerpoint/2010/main" val="582695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latin typeface="Microsoft YaHei" charset="0"/>
                <a:ea typeface="Microsoft YaHei" charset="0"/>
                <a:cs typeface="Microsoft YaHei" charset="0"/>
              </a:rPr>
              <a:t>提交任务到线程池</a:t>
            </a:r>
            <a:endParaRPr kumimoji="1" lang="zh-CN" altLang="en-US">
              <a:latin typeface="Microsoft YaHei" charset="0"/>
              <a:ea typeface="Microsoft YaHei" charset="0"/>
              <a:cs typeface="Microsoft YaHei" charset="0"/>
            </a:endParaRPr>
          </a:p>
        </p:txBody>
      </p:sp>
      <p:sp>
        <p:nvSpPr>
          <p:cNvPr id="3" name="文本占位符 2"/>
          <p:cNvSpPr>
            <a:spLocks noGrp="1"/>
          </p:cNvSpPr>
          <p:nvPr>
            <p:ph type="body" sz="quarter" idx="15"/>
          </p:nvPr>
        </p:nvSpPr>
        <p:spPr>
          <a:xfrm>
            <a:off x="317289" y="1123943"/>
            <a:ext cx="9436322" cy="4538079"/>
          </a:xfrm>
        </p:spPr>
        <p:txBody>
          <a:bodyPr/>
          <a:lstStyle/>
          <a:p>
            <a:r>
              <a:rPr lang="en-US" altLang="zh-CN"/>
              <a:t>while </a:t>
            </a:r>
            <a:r>
              <a:rPr lang="en-US" altLang="zh-CN"/>
              <a:t>(</a:t>
            </a:r>
            <a:r>
              <a:rPr lang="en-US" altLang="zh-CN"/>
              <a:t>true</a:t>
            </a:r>
            <a:r>
              <a:rPr lang="en-US" altLang="zh-CN"/>
              <a:t>) {</a:t>
            </a:r>
            <a:br>
              <a:rPr lang="en-US" altLang="zh-CN"/>
            </a:br>
            <a:r>
              <a:rPr lang="en-US" altLang="zh-CN"/>
              <a:t>   </a:t>
            </a:r>
            <a:r>
              <a:rPr lang="en-US" altLang="zh-CN"/>
              <a:t>try </a:t>
            </a:r>
            <a:r>
              <a:rPr lang="en-US" altLang="zh-CN"/>
              <a:t>{</a:t>
            </a:r>
            <a:br>
              <a:rPr lang="en-US" altLang="zh-CN"/>
            </a:br>
            <a:r>
              <a:rPr lang="en-US" altLang="zh-CN"/>
              <a:t>      </a:t>
            </a:r>
            <a:r>
              <a:rPr lang="en-US" altLang="zh-CN"/>
              <a:t>pool</a:t>
            </a:r>
            <a:r>
              <a:rPr lang="en-US" altLang="zh-CN"/>
              <a:t>.submit(</a:t>
            </a:r>
            <a:r>
              <a:rPr lang="en-US" altLang="zh-CN"/>
              <a:t>new </a:t>
            </a:r>
            <a:r>
              <a:rPr lang="en-US" altLang="zh-CN"/>
              <a:t>Runnable())</a:t>
            </a:r>
            <a:r>
              <a:rPr lang="en-US" altLang="zh-CN"/>
              <a:t>;</a:t>
            </a:r>
            <a:r>
              <a:rPr lang="en-US" altLang="zh-CN">
                <a:solidFill>
                  <a:srgbClr val="00B050"/>
                </a:solidFill>
              </a:rPr>
              <a:t>//</a:t>
            </a:r>
            <a:r>
              <a:rPr lang="zh-CN" altLang="en-US">
                <a:solidFill>
                  <a:srgbClr val="00B050"/>
                </a:solidFill>
              </a:rPr>
              <a:t>提交到线程池</a:t>
            </a:r>
            <a:r>
              <a:rPr lang="en-US" altLang="zh-CN"/>
              <a:t/>
            </a:r>
            <a:br>
              <a:rPr lang="en-US" altLang="zh-CN"/>
            </a:br>
            <a:r>
              <a:rPr lang="en-US" altLang="zh-CN"/>
              <a:t>      break;</a:t>
            </a:r>
            <a:br>
              <a:rPr lang="en-US" altLang="zh-CN"/>
            </a:br>
            <a:r>
              <a:rPr lang="en-US" altLang="zh-CN"/>
              <a:t>   </a:t>
            </a:r>
            <a:r>
              <a:rPr lang="en-US" altLang="zh-CN"/>
              <a:t>} </a:t>
            </a:r>
            <a:r>
              <a:rPr lang="en-US" altLang="zh-CN"/>
              <a:t>catch </a:t>
            </a:r>
            <a:r>
              <a:rPr lang="en-US" altLang="zh-CN"/>
              <a:t>(RejectedExecutionException e) {</a:t>
            </a:r>
            <a:br>
              <a:rPr lang="en-US" altLang="zh-CN"/>
            </a:br>
            <a:r>
              <a:rPr lang="en-US" altLang="zh-CN"/>
              <a:t>      </a:t>
            </a:r>
            <a:r>
              <a:rPr lang="en-US" altLang="zh-CN"/>
              <a:t>log</a:t>
            </a:r>
            <a:r>
              <a:rPr lang="en-US" altLang="zh-CN"/>
              <a:t>.warn(</a:t>
            </a:r>
            <a:r>
              <a:rPr lang="en-US" altLang="zh-CN"/>
              <a:t>“current thread overflow max thread,msg - ” </a:t>
            </a:r>
            <a:r>
              <a:rPr lang="en-US" altLang="zh-CN"/>
              <a:t>+ msg.toString())</a:t>
            </a:r>
            <a:r>
              <a:rPr lang="en-US" altLang="zh-CN"/>
              <a:t>;</a:t>
            </a:r>
            <a:br>
              <a:rPr lang="en-US" altLang="zh-CN"/>
            </a:br>
            <a:r>
              <a:rPr lang="en-US" altLang="zh-CN"/>
              <a:t>      try </a:t>
            </a:r>
            <a:r>
              <a:rPr lang="en-US" altLang="zh-CN"/>
              <a:t>{</a:t>
            </a:r>
            <a:br>
              <a:rPr lang="en-US" altLang="zh-CN"/>
            </a:br>
            <a:r>
              <a:rPr lang="en-US" altLang="zh-CN"/>
              <a:t>         </a:t>
            </a:r>
            <a:r>
              <a:rPr lang="en-US" altLang="zh-CN">
                <a:solidFill>
                  <a:srgbClr val="00B050"/>
                </a:solidFill>
              </a:rPr>
              <a:t>//</a:t>
            </a:r>
            <a:r>
              <a:rPr lang="zh-CN" altLang="en-US">
                <a:solidFill>
                  <a:srgbClr val="00B050"/>
                </a:solidFill>
              </a:rPr>
              <a:t>休息下，再提交到线程池</a:t>
            </a:r>
            <a:r>
              <a:rPr lang="en-US" altLang="zh-CN"/>
              <a:t/>
            </a:r>
            <a:br>
              <a:rPr lang="en-US" altLang="zh-CN"/>
            </a:br>
            <a:r>
              <a:rPr lang="en-US" altLang="zh-CN"/>
              <a:t>         </a:t>
            </a:r>
            <a:r>
              <a:rPr lang="en-US" altLang="zh-CN"/>
              <a:t>Thread.</a:t>
            </a:r>
            <a:r>
              <a:rPr lang="en-US" altLang="zh-CN" i="1">
                <a:effectLst/>
              </a:rPr>
              <a:t>sleep</a:t>
            </a:r>
            <a:r>
              <a:rPr lang="en-US" altLang="zh-CN"/>
              <a:t>(TimeUnit.</a:t>
            </a:r>
            <a:r>
              <a:rPr lang="en-US" altLang="zh-CN" i="1"/>
              <a:t>SECONDS</a:t>
            </a:r>
            <a:r>
              <a:rPr lang="en-US" altLang="zh-CN"/>
              <a:t>.toMillis(</a:t>
            </a:r>
            <a:r>
              <a:rPr lang="en-US" altLang="zh-CN"/>
              <a:t>1</a:t>
            </a:r>
            <a:r>
              <a:rPr lang="en-US" altLang="zh-CN"/>
              <a:t>))</a:t>
            </a:r>
            <a:r>
              <a:rPr lang="en-US" altLang="zh-CN"/>
              <a:t>;</a:t>
            </a:r>
            <a:br>
              <a:rPr lang="en-US" altLang="zh-CN"/>
            </a:br>
            <a:r>
              <a:rPr lang="en-US" altLang="zh-CN"/>
              <a:t>      </a:t>
            </a:r>
            <a:r>
              <a:rPr lang="en-US" altLang="zh-CN"/>
              <a:t>} </a:t>
            </a:r>
            <a:r>
              <a:rPr lang="en-US" altLang="zh-CN"/>
              <a:t>catch </a:t>
            </a:r>
            <a:r>
              <a:rPr lang="en-US" altLang="zh-CN"/>
              <a:t>(InterruptedException e1) {</a:t>
            </a:r>
            <a:br>
              <a:rPr lang="en-US" altLang="zh-CN"/>
            </a:br>
            <a:r>
              <a:rPr lang="en-US" altLang="zh-CN"/>
              <a:t>         </a:t>
            </a:r>
            <a:r>
              <a:rPr lang="en-US" altLang="zh-CN"/>
              <a:t>log</a:t>
            </a:r>
            <a:r>
              <a:rPr lang="en-US" altLang="zh-CN"/>
              <a:t>.error(e.getMessage())</a:t>
            </a:r>
            <a:r>
              <a:rPr lang="en-US" altLang="zh-CN"/>
              <a:t>;</a:t>
            </a:r>
            <a:br>
              <a:rPr lang="en-US" altLang="zh-CN"/>
            </a:br>
            <a:r>
              <a:rPr lang="en-US" altLang="zh-CN"/>
              <a:t>         break;</a:t>
            </a:r>
            <a:br>
              <a:rPr lang="en-US" altLang="zh-CN"/>
            </a:br>
            <a:r>
              <a:rPr lang="en-US" altLang="zh-CN"/>
              <a:t>      </a:t>
            </a:r>
            <a:r>
              <a:rPr lang="en-US" altLang="zh-CN"/>
              <a:t>}</a:t>
            </a:r>
            <a:r>
              <a:rPr lang="en-US" altLang="zh-CN"/>
              <a:t/>
            </a:r>
            <a:br>
              <a:rPr lang="en-US" altLang="zh-CN"/>
            </a:br>
            <a:r>
              <a:rPr lang="en-US" altLang="zh-CN"/>
              <a:t>   </a:t>
            </a:r>
            <a:r>
              <a:rPr lang="en-US" altLang="zh-CN"/>
              <a:t>}</a:t>
            </a:r>
            <a:br>
              <a:rPr lang="en-US" altLang="zh-CN"/>
            </a:br>
            <a:r>
              <a:rPr lang="en-US" altLang="zh-CN"/>
              <a:t>}</a:t>
            </a:r>
            <a:endParaRPr kumimoji="1" lang="zh-CN" altLang="en-US"/>
          </a:p>
        </p:txBody>
      </p:sp>
    </p:spTree>
    <p:extLst>
      <p:ext uri="{BB962C8B-B14F-4D97-AF65-F5344CB8AC3E}">
        <p14:creationId xmlns:p14="http://schemas.microsoft.com/office/powerpoint/2010/main" val="849178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latin typeface="Microsoft YaHei" charset="0"/>
                <a:ea typeface="Microsoft YaHei" charset="0"/>
                <a:cs typeface="Microsoft YaHei" charset="0"/>
              </a:rPr>
              <a:t>如何合理地估算线程池大小</a:t>
            </a:r>
            <a:endParaRPr kumimoji="1" lang="zh-CN" altLang="en-US" dirty="0">
              <a:latin typeface="Microsoft YaHei" charset="0"/>
              <a:ea typeface="Microsoft YaHei" charset="0"/>
              <a:cs typeface="Microsoft YaHei" charset="0"/>
            </a:endParaRPr>
          </a:p>
        </p:txBody>
      </p:sp>
      <p:sp>
        <p:nvSpPr>
          <p:cNvPr id="3" name="文本占位符 2"/>
          <p:cNvSpPr>
            <a:spLocks noGrp="1"/>
          </p:cNvSpPr>
          <p:nvPr>
            <p:ph type="body" sz="quarter" idx="15"/>
          </p:nvPr>
        </p:nvSpPr>
        <p:spPr>
          <a:xfrm>
            <a:off x="245256" y="1123943"/>
            <a:ext cx="9652422" cy="4970277"/>
          </a:xfrm>
        </p:spPr>
        <p:txBody>
          <a:bodyPr/>
          <a:lstStyle/>
          <a:p>
            <a:pPr>
              <a:buFont typeface="Wingdings" charset="2"/>
              <a:buChar char="n"/>
            </a:pPr>
            <a:r>
              <a:rPr lang="zh-CN" altLang="en-US" sz="2400" smtClean="0">
                <a:solidFill>
                  <a:schemeClr val="tx1">
                    <a:lumMod val="85000"/>
                    <a:lumOff val="15000"/>
                  </a:schemeClr>
                </a:solidFill>
                <a:latin typeface="Microsoft YaHei" charset="0"/>
                <a:ea typeface="Microsoft YaHei" charset="0"/>
                <a:cs typeface="Microsoft YaHei" charset="0"/>
              </a:rPr>
              <a:t>目标</a:t>
            </a:r>
          </a:p>
          <a:p>
            <a:pPr lvl="1">
              <a:buFont typeface="Wingdings" charset="2"/>
              <a:buChar char="Ø"/>
            </a:pPr>
            <a:r>
              <a:rPr lang="zh-CN" altLang="en-US" sz="2000" smtClean="0">
                <a:solidFill>
                  <a:schemeClr val="tx1">
                    <a:lumMod val="85000"/>
                    <a:lumOff val="15000"/>
                  </a:schemeClr>
                </a:solidFill>
              </a:rPr>
              <a:t>尽量</a:t>
            </a:r>
            <a:r>
              <a:rPr lang="zh-CN" altLang="en-US" sz="2000">
                <a:solidFill>
                  <a:schemeClr val="tx1">
                    <a:lumMod val="85000"/>
                    <a:lumOff val="15000"/>
                  </a:schemeClr>
                </a:solidFill>
              </a:rPr>
              <a:t>减少线程切换和管理的</a:t>
            </a:r>
            <a:r>
              <a:rPr lang="zh-CN" altLang="en-US" sz="2000" smtClean="0">
                <a:solidFill>
                  <a:schemeClr val="tx1">
                    <a:lumMod val="85000"/>
                    <a:lumOff val="15000"/>
                  </a:schemeClr>
                </a:solidFill>
              </a:rPr>
              <a:t>开支</a:t>
            </a:r>
          </a:p>
          <a:p>
            <a:pPr lvl="1">
              <a:buFont typeface="Wingdings" charset="2"/>
              <a:buChar char="Ø"/>
            </a:pPr>
            <a:r>
              <a:rPr lang="zh-CN" altLang="en-US" sz="2000">
                <a:solidFill>
                  <a:schemeClr val="tx1">
                    <a:lumMod val="85000"/>
                    <a:lumOff val="15000"/>
                  </a:schemeClr>
                </a:solidFill>
              </a:rPr>
              <a:t>最大化利用</a:t>
            </a:r>
            <a:r>
              <a:rPr lang="en-US" altLang="zh-CN" sz="2000" smtClean="0">
                <a:solidFill>
                  <a:schemeClr val="tx1">
                    <a:lumMod val="85000"/>
                    <a:lumOff val="15000"/>
                  </a:schemeClr>
                </a:solidFill>
              </a:rPr>
              <a:t>cpu</a:t>
            </a:r>
            <a:endParaRPr kumimoji="1" lang="zh-CN" altLang="en-US">
              <a:solidFill>
                <a:schemeClr val="tx1">
                  <a:lumMod val="85000"/>
                  <a:lumOff val="15000"/>
                </a:schemeClr>
              </a:solidFill>
              <a:latin typeface="Microsoft YaHei" charset="0"/>
              <a:ea typeface="Microsoft YaHei" charset="0"/>
              <a:cs typeface="Microsoft YaHei" charset="0"/>
            </a:endParaRPr>
          </a:p>
          <a:p>
            <a:pPr marL="457200" indent="-457200">
              <a:buFont typeface="Wingdings" charset="2"/>
              <a:buChar char="n"/>
            </a:pPr>
            <a:r>
              <a:rPr kumimoji="1" lang="zh-CN" altLang="en-US" sz="2400">
                <a:solidFill>
                  <a:schemeClr val="tx1">
                    <a:lumMod val="85000"/>
                    <a:lumOff val="15000"/>
                  </a:schemeClr>
                </a:solidFill>
                <a:latin typeface="Microsoft YaHei" charset="0"/>
                <a:ea typeface="Microsoft YaHei" charset="0"/>
                <a:cs typeface="Microsoft YaHei" charset="0"/>
              </a:rPr>
              <a:t>线程越多越好</a:t>
            </a:r>
            <a:r>
              <a:rPr kumimoji="1" lang="zh-CN" altLang="en-US" sz="2400" smtClean="0">
                <a:solidFill>
                  <a:schemeClr val="tx1">
                    <a:lumMod val="85000"/>
                    <a:lumOff val="15000"/>
                  </a:schemeClr>
                </a:solidFill>
                <a:latin typeface="Microsoft YaHei" charset="0"/>
                <a:ea typeface="Microsoft YaHei" charset="0"/>
                <a:cs typeface="Microsoft YaHei" charset="0"/>
              </a:rPr>
              <a:t>？</a:t>
            </a:r>
          </a:p>
          <a:p>
            <a:pPr marL="857250" lvl="1" indent="-457200">
              <a:buFont typeface="Wingdings" charset="2"/>
              <a:buChar char="Ø"/>
            </a:pPr>
            <a:r>
              <a:rPr kumimoji="1" lang="zh-CN" altLang="en-US" sz="2000" smtClean="0">
                <a:solidFill>
                  <a:schemeClr val="tx1">
                    <a:lumMod val="85000"/>
                    <a:lumOff val="15000"/>
                  </a:schemeClr>
                </a:solidFill>
                <a:latin typeface="Microsoft YaHei" charset="0"/>
                <a:ea typeface="Microsoft YaHei" charset="0"/>
                <a:cs typeface="Microsoft YaHei" charset="0"/>
              </a:rPr>
              <a:t>增加上下文切换</a:t>
            </a:r>
          </a:p>
          <a:p>
            <a:pPr marL="857250" lvl="1" indent="-457200">
              <a:buFont typeface="Wingdings" charset="2"/>
              <a:buChar char="Ø"/>
            </a:pPr>
            <a:r>
              <a:rPr kumimoji="1" lang="zh-CN" altLang="en-US" sz="2000">
                <a:solidFill>
                  <a:schemeClr val="tx1">
                    <a:lumMod val="85000"/>
                    <a:lumOff val="15000"/>
                  </a:schemeClr>
                </a:solidFill>
                <a:latin typeface="Microsoft YaHei" charset="0"/>
                <a:ea typeface="Microsoft YaHei" charset="0"/>
                <a:cs typeface="Microsoft YaHei" charset="0"/>
              </a:rPr>
              <a:t>内存的占用</a:t>
            </a:r>
          </a:p>
          <a:p>
            <a:pPr marL="457200" indent="-457200">
              <a:buFont typeface="Wingdings" charset="2"/>
              <a:buChar char="n"/>
            </a:pPr>
            <a:r>
              <a:rPr kumimoji="1" lang="zh-CN" altLang="en-US" sz="2400" smtClean="0">
                <a:solidFill>
                  <a:schemeClr val="tx1">
                    <a:lumMod val="85000"/>
                    <a:lumOff val="15000"/>
                  </a:schemeClr>
                </a:solidFill>
                <a:latin typeface="Microsoft YaHei" charset="0"/>
                <a:ea typeface="Microsoft YaHei" charset="0"/>
                <a:cs typeface="Microsoft YaHei" charset="0"/>
              </a:rPr>
              <a:t>任务类型</a:t>
            </a:r>
          </a:p>
          <a:p>
            <a:pPr lvl="1">
              <a:buFont typeface="Wingdings" charset="2"/>
              <a:buChar char="Ø"/>
            </a:pPr>
            <a:r>
              <a:rPr kumimoji="1" lang="en-US" altLang="zh-CN" sz="2000" smtClean="0">
                <a:solidFill>
                  <a:schemeClr val="tx1">
                    <a:lumMod val="85000"/>
                    <a:lumOff val="15000"/>
                  </a:schemeClr>
                </a:solidFill>
                <a:latin typeface="Microsoft YaHei" charset="0"/>
                <a:ea typeface="Microsoft YaHei" charset="0"/>
                <a:cs typeface="Microsoft YaHei" charset="0"/>
              </a:rPr>
              <a:t>cpu</a:t>
            </a:r>
            <a:r>
              <a:rPr kumimoji="1" lang="zh-CN" altLang="en-US" sz="2000" smtClean="0">
                <a:solidFill>
                  <a:schemeClr val="tx1">
                    <a:lumMod val="85000"/>
                    <a:lumOff val="15000"/>
                  </a:schemeClr>
                </a:solidFill>
                <a:latin typeface="Microsoft YaHei" charset="0"/>
                <a:ea typeface="Microsoft YaHei" charset="0"/>
                <a:cs typeface="Microsoft YaHei" charset="0"/>
              </a:rPr>
              <a:t>密集</a:t>
            </a:r>
          </a:p>
          <a:p>
            <a:pPr lvl="1">
              <a:buFont typeface="Wingdings" charset="2"/>
              <a:buChar char="Ø"/>
            </a:pPr>
            <a:r>
              <a:rPr kumimoji="1" lang="en-US" altLang="zh-CN" sz="2000" smtClean="0">
                <a:solidFill>
                  <a:schemeClr val="tx1">
                    <a:lumMod val="85000"/>
                    <a:lumOff val="15000"/>
                  </a:schemeClr>
                </a:solidFill>
                <a:latin typeface="Microsoft YaHei" charset="0"/>
                <a:ea typeface="Microsoft YaHei" charset="0"/>
                <a:cs typeface="Microsoft YaHei" charset="0"/>
              </a:rPr>
              <a:t>IO</a:t>
            </a:r>
            <a:r>
              <a:rPr kumimoji="1" lang="zh-CN" altLang="en-US" sz="2000" smtClean="0">
                <a:solidFill>
                  <a:schemeClr val="tx1">
                    <a:lumMod val="85000"/>
                    <a:lumOff val="15000"/>
                  </a:schemeClr>
                </a:solidFill>
                <a:latin typeface="Microsoft YaHei" charset="0"/>
                <a:ea typeface="Microsoft YaHei" charset="0"/>
                <a:cs typeface="Microsoft YaHei" charset="0"/>
              </a:rPr>
              <a:t>密集</a:t>
            </a:r>
          </a:p>
          <a:p>
            <a:pPr lvl="1">
              <a:buFont typeface="Wingdings" charset="2"/>
              <a:buChar char="Ø"/>
            </a:pPr>
            <a:endParaRPr kumimoji="1" lang="zh-CN" altLang="en-US" sz="2000">
              <a:solidFill>
                <a:schemeClr val="accent1">
                  <a:lumMod val="75000"/>
                </a:schemeClr>
              </a:solidFill>
              <a:latin typeface="Microsoft YaHei" charset="0"/>
              <a:ea typeface="Microsoft YaHei" charset="0"/>
              <a:cs typeface="Microsoft YaHei" charset="0"/>
            </a:endParaRPr>
          </a:p>
          <a:p>
            <a:pPr marL="0" indent="0"/>
            <a:r>
              <a:rPr lang="zh-CN" altLang="en-US" sz="2000">
                <a:solidFill>
                  <a:srgbClr val="FF0000"/>
                </a:solidFill>
                <a:latin typeface="Microsoft YaHei" charset="0"/>
                <a:ea typeface="Microsoft YaHei" charset="0"/>
                <a:cs typeface="Microsoft YaHei" charset="0"/>
              </a:rPr>
              <a:t>最佳线程数目 </a:t>
            </a:r>
            <a:r>
              <a:rPr lang="en-US" altLang="zh-CN" sz="2000">
                <a:solidFill>
                  <a:srgbClr val="FF0000"/>
                </a:solidFill>
                <a:latin typeface="Microsoft YaHei" charset="0"/>
                <a:ea typeface="Microsoft YaHei" charset="0"/>
                <a:cs typeface="Microsoft YaHei" charset="0"/>
              </a:rPr>
              <a:t>= </a:t>
            </a:r>
            <a:r>
              <a:rPr lang="zh-CN" altLang="en-US" sz="2000">
                <a:solidFill>
                  <a:srgbClr val="FF0000"/>
                </a:solidFill>
                <a:latin typeface="Microsoft YaHei" charset="0"/>
                <a:ea typeface="Microsoft YaHei" charset="0"/>
                <a:cs typeface="Microsoft YaHei" charset="0"/>
              </a:rPr>
              <a:t>（（线程等待时间</a:t>
            </a:r>
            <a:r>
              <a:rPr lang="en-US" altLang="zh-CN" sz="2000">
                <a:solidFill>
                  <a:srgbClr val="FF0000"/>
                </a:solidFill>
                <a:latin typeface="Microsoft YaHei" charset="0"/>
                <a:ea typeface="Microsoft YaHei" charset="0"/>
                <a:cs typeface="Microsoft YaHei" charset="0"/>
              </a:rPr>
              <a:t>+</a:t>
            </a:r>
            <a:r>
              <a:rPr lang="zh-CN" altLang="en-US" sz="2000">
                <a:solidFill>
                  <a:srgbClr val="FF0000"/>
                </a:solidFill>
                <a:latin typeface="Microsoft YaHei" charset="0"/>
                <a:ea typeface="Microsoft YaHei" charset="0"/>
                <a:cs typeface="Microsoft YaHei" charset="0"/>
              </a:rPr>
              <a:t>线程</a:t>
            </a:r>
            <a:r>
              <a:rPr lang="en-US" altLang="zh-CN" sz="2000">
                <a:solidFill>
                  <a:srgbClr val="FF0000"/>
                </a:solidFill>
                <a:latin typeface="Microsoft YaHei" charset="0"/>
                <a:ea typeface="Microsoft YaHei" charset="0"/>
                <a:cs typeface="Microsoft YaHei" charset="0"/>
              </a:rPr>
              <a:t>CPU</a:t>
            </a:r>
            <a:r>
              <a:rPr lang="zh-CN" altLang="en-US" sz="2000">
                <a:solidFill>
                  <a:srgbClr val="FF0000"/>
                </a:solidFill>
                <a:latin typeface="Microsoft YaHei" charset="0"/>
                <a:ea typeface="Microsoft YaHei" charset="0"/>
                <a:cs typeface="Microsoft YaHei" charset="0"/>
              </a:rPr>
              <a:t>时间）</a:t>
            </a:r>
            <a:r>
              <a:rPr lang="en-US" altLang="zh-CN" sz="2000">
                <a:solidFill>
                  <a:srgbClr val="FF0000"/>
                </a:solidFill>
                <a:latin typeface="Microsoft YaHei" charset="0"/>
                <a:ea typeface="Microsoft YaHei" charset="0"/>
                <a:cs typeface="Microsoft YaHei" charset="0"/>
              </a:rPr>
              <a:t>/</a:t>
            </a:r>
            <a:r>
              <a:rPr lang="zh-CN" altLang="en-US" sz="2000">
                <a:solidFill>
                  <a:srgbClr val="FF0000"/>
                </a:solidFill>
                <a:latin typeface="Microsoft YaHei" charset="0"/>
                <a:ea typeface="Microsoft YaHei" charset="0"/>
                <a:cs typeface="Microsoft YaHei" charset="0"/>
              </a:rPr>
              <a:t>线程</a:t>
            </a:r>
            <a:r>
              <a:rPr lang="en-US" altLang="zh-CN" sz="2000">
                <a:solidFill>
                  <a:srgbClr val="FF0000"/>
                </a:solidFill>
                <a:latin typeface="Microsoft YaHei" charset="0"/>
                <a:ea typeface="Microsoft YaHei" charset="0"/>
                <a:cs typeface="Microsoft YaHei" charset="0"/>
              </a:rPr>
              <a:t>CPU</a:t>
            </a:r>
            <a:r>
              <a:rPr lang="zh-CN" altLang="en-US" sz="2000">
                <a:solidFill>
                  <a:srgbClr val="FF0000"/>
                </a:solidFill>
                <a:latin typeface="Microsoft YaHei" charset="0"/>
                <a:ea typeface="Microsoft YaHei" charset="0"/>
                <a:cs typeface="Microsoft YaHei" charset="0"/>
              </a:rPr>
              <a:t>时间 ）* </a:t>
            </a:r>
            <a:r>
              <a:rPr lang="en-US" altLang="zh-CN" sz="2000">
                <a:solidFill>
                  <a:srgbClr val="FF0000"/>
                </a:solidFill>
                <a:latin typeface="Microsoft YaHei" charset="0"/>
                <a:ea typeface="Microsoft YaHei" charset="0"/>
                <a:cs typeface="Microsoft YaHei" charset="0"/>
              </a:rPr>
              <a:t>CPU</a:t>
            </a:r>
            <a:r>
              <a:rPr lang="zh-CN" altLang="en-US" sz="2000">
                <a:solidFill>
                  <a:srgbClr val="FF0000"/>
                </a:solidFill>
                <a:latin typeface="Microsoft YaHei" charset="0"/>
                <a:ea typeface="Microsoft YaHei" charset="0"/>
                <a:cs typeface="Microsoft YaHei" charset="0"/>
              </a:rPr>
              <a:t>数目</a:t>
            </a:r>
          </a:p>
          <a:p>
            <a:pPr marL="0" indent="0"/>
            <a:r>
              <a:rPr kumimoji="1" lang="en-US" altLang="zh-CN" sz="2000" dirty="0">
                <a:solidFill>
                  <a:srgbClr val="FF0000"/>
                </a:solidFill>
                <a:latin typeface="Microsoft YaHei" charset="0"/>
                <a:ea typeface="Microsoft YaHei" charset="0"/>
                <a:cs typeface="Microsoft YaHei" charset="0"/>
                <a:hlinkClick r:id="rId3"/>
              </a:rPr>
              <a:t>http://ifeve.com/how-to-calculate-threadpool-size/</a:t>
            </a:r>
            <a:endParaRPr kumimoji="1" lang="zh-CN" altLang="en-US" sz="2000" dirty="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4452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 calcmode="lin" valueType="num">
                                      <p:cBhvr additive="base">
                                        <p:cTn id="5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 calcmode="lin" valueType="num">
                                      <p:cBhvr additive="base">
                                        <p:cTn id="58"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对角圆角矩形 14"/>
          <p:cNvSpPr/>
          <p:nvPr/>
        </p:nvSpPr>
        <p:spPr>
          <a:xfrm>
            <a:off x="4352992" y="5257187"/>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02  </a:t>
            </a:r>
            <a:r>
              <a:rPr lang="zh-CN" altLang="en-US" sz="2278" b="1" dirty="0">
                <a:latin typeface="微软雅黑" pitchFamily="34" charset="-122"/>
                <a:ea typeface="微软雅黑" pitchFamily="34" charset="-122"/>
              </a:rPr>
              <a:t>重排序</a:t>
            </a:r>
            <a:endParaRPr lang="zh-CN" altLang="en-US" sz="2278" b="1" dirty="0">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01  </a:t>
            </a:r>
            <a:r>
              <a:rPr lang="zh-CN" altLang="en-US" sz="2278" b="1" dirty="0">
                <a:latin typeface="微软雅黑" pitchFamily="34" charset="-122"/>
                <a:ea typeface="微软雅黑" pitchFamily="34" charset="-122"/>
                <a:sym typeface="Arial" pitchFamily="34" charset="0"/>
              </a:rPr>
              <a:t>内存模型</a:t>
            </a:r>
            <a:endParaRPr lang="zh-CN" altLang="en-US" sz="2278" b="1" dirty="0">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latin typeface="Impact" panose="020B0806030902050204" pitchFamily="34" charset="0"/>
                <a:ea typeface="微软雅黑" pitchFamily="34" charset="-122"/>
                <a:sym typeface="Arial" pitchFamily="34" charset="0"/>
              </a:rPr>
              <a:t>03  </a:t>
            </a:r>
            <a:r>
              <a:rPr lang="en-US" altLang="zh-CN" sz="2278" b="1" dirty="0">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04  </a:t>
            </a:r>
            <a:r>
              <a:rPr lang="zh-CN" altLang="en-US" sz="2278" b="1" dirty="0">
                <a:latin typeface="微软雅黑" pitchFamily="34" charset="-122"/>
                <a:ea typeface="微软雅黑" pitchFamily="34" charset="-122"/>
              </a:rPr>
              <a:t>常用场景的坑</a:t>
            </a:r>
            <a:endParaRPr lang="zh-CN" altLang="en-US" sz="2278" b="1" dirty="0">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05  </a:t>
            </a:r>
            <a:r>
              <a:rPr lang="zh-CN" altLang="en-US" sz="2278" b="1" dirty="0">
                <a:latin typeface="微软雅黑" pitchFamily="34" charset="-122"/>
                <a:ea typeface="微软雅黑" pitchFamily="34" charset="-122"/>
                <a:sym typeface="Arial" pitchFamily="34" charset="0"/>
              </a:rPr>
              <a:t>线程池的使用</a:t>
            </a:r>
            <a:endParaRPr lang="zh-CN" altLang="en-US" sz="2278" b="1" dirty="0">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0619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000"/>
                                  </p:stCondLst>
                                  <p:iterate type="lt">
                                    <p:tmPct val="0"/>
                                  </p:iterate>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8" fill="hold" grpId="0" nodeType="withEffect">
                                  <p:stCondLst>
                                    <p:cond delay="16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0-#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P spid="20" grpId="0"/>
      <p:bldP spid="22"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latin typeface="Microsoft YaHei" charset="0"/>
                <a:ea typeface="Microsoft YaHei" charset="0"/>
                <a:cs typeface="Microsoft YaHei" charset="0"/>
              </a:rPr>
              <a:t>常见操作的原子性</a:t>
            </a:r>
            <a:endParaRPr kumimoji="1" lang="zh-CN" altLang="en-US">
              <a:latin typeface="Microsoft YaHei" charset="0"/>
              <a:ea typeface="Microsoft YaHei" charset="0"/>
              <a:cs typeface="Microsoft YaHei" charset="0"/>
            </a:endParaRPr>
          </a:p>
        </p:txBody>
      </p:sp>
      <p:sp>
        <p:nvSpPr>
          <p:cNvPr id="4" name="内容占位符 2"/>
          <p:cNvSpPr txBox="1">
            <a:spLocks/>
          </p:cNvSpPr>
          <p:nvPr/>
        </p:nvSpPr>
        <p:spPr>
          <a:xfrm>
            <a:off x="605421" y="1340043"/>
            <a:ext cx="8229600" cy="452596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400" smtClean="0">
                <a:solidFill>
                  <a:schemeClr val="tx1">
                    <a:lumMod val="75000"/>
                    <a:lumOff val="25000"/>
                  </a:schemeClr>
                </a:solidFill>
              </a:rPr>
              <a:t>对象类型：</a:t>
            </a:r>
            <a:endParaRPr kumimoji="1" lang="en-US" altLang="zh-CN" sz="2400" smtClean="0">
              <a:solidFill>
                <a:schemeClr val="tx1">
                  <a:lumMod val="75000"/>
                  <a:lumOff val="25000"/>
                </a:schemeClr>
              </a:solidFill>
            </a:endParaRPr>
          </a:p>
          <a:p>
            <a:pPr lvl="1"/>
            <a:r>
              <a:rPr kumimoji="1" lang="zh-CN" altLang="en-US" sz="2400" smtClean="0">
                <a:solidFill>
                  <a:schemeClr val="tx1">
                    <a:lumMod val="75000"/>
                    <a:lumOff val="25000"/>
                  </a:schemeClr>
                </a:solidFill>
              </a:rPr>
              <a:t>对象地址原子读写</a:t>
            </a:r>
            <a:r>
              <a:rPr kumimoji="1" lang="zh-CN" altLang="zh-CN" sz="2400" smtClean="0">
                <a:solidFill>
                  <a:schemeClr val="tx1">
                    <a:lumMod val="75000"/>
                    <a:lumOff val="25000"/>
                  </a:schemeClr>
                </a:solidFill>
              </a:rPr>
              <a:t>，</a:t>
            </a:r>
            <a:r>
              <a:rPr kumimoji="1" lang="zh-CN" altLang="en-US" sz="2400" smtClean="0">
                <a:solidFill>
                  <a:schemeClr val="tx1">
                    <a:lumMod val="75000"/>
                    <a:lumOff val="25000"/>
                  </a:schemeClr>
                </a:solidFill>
              </a:rPr>
              <a:t>线程安全</a:t>
            </a:r>
            <a:endParaRPr kumimoji="1" lang="en-US" altLang="zh-CN" sz="2400" smtClean="0">
              <a:solidFill>
                <a:schemeClr val="tx1">
                  <a:lumMod val="75000"/>
                  <a:lumOff val="25000"/>
                </a:schemeClr>
              </a:solidFill>
            </a:endParaRPr>
          </a:p>
          <a:p>
            <a:pPr lvl="1"/>
            <a:r>
              <a:rPr kumimoji="1" lang="zh-CN" altLang="en-US" sz="2400" smtClean="0">
                <a:solidFill>
                  <a:schemeClr val="tx1">
                    <a:lumMod val="75000"/>
                    <a:lumOff val="25000"/>
                  </a:schemeClr>
                </a:solidFill>
              </a:rPr>
              <a:t>并发读不可变对象</a:t>
            </a:r>
            <a:r>
              <a:rPr kumimoji="1" lang="en-US" altLang="zh-CN" sz="2400" smtClean="0">
                <a:solidFill>
                  <a:schemeClr val="tx1">
                    <a:lumMod val="75000"/>
                    <a:lumOff val="25000"/>
                  </a:schemeClr>
                </a:solidFill>
              </a:rPr>
              <a:t>(final)</a:t>
            </a:r>
            <a:r>
              <a:rPr kumimoji="1" lang="zh-CN" altLang="en-US" sz="2400" smtClean="0">
                <a:solidFill>
                  <a:schemeClr val="tx1">
                    <a:lumMod val="75000"/>
                    <a:lumOff val="25000"/>
                  </a:schemeClr>
                </a:solidFill>
              </a:rPr>
              <a:t>，线程安全</a:t>
            </a:r>
            <a:endParaRPr kumimoji="1" lang="en-US" altLang="zh-CN" sz="2400" smtClean="0">
              <a:solidFill>
                <a:schemeClr val="tx1">
                  <a:lumMod val="75000"/>
                  <a:lumOff val="25000"/>
                </a:schemeClr>
              </a:solidFill>
            </a:endParaRPr>
          </a:p>
          <a:p>
            <a:pPr lvl="1"/>
            <a:r>
              <a:rPr kumimoji="1" lang="zh-CN" altLang="en-US" sz="2400" smtClean="0">
                <a:solidFill>
                  <a:schemeClr val="tx1">
                    <a:lumMod val="75000"/>
                    <a:lumOff val="25000"/>
                  </a:schemeClr>
                </a:solidFill>
              </a:rPr>
              <a:t>并发读写可变对象，非线程安全</a:t>
            </a:r>
            <a:endParaRPr kumimoji="1" lang="en-US" altLang="zh-CN" sz="2400" smtClean="0">
              <a:solidFill>
                <a:schemeClr val="tx1">
                  <a:lumMod val="75000"/>
                  <a:lumOff val="25000"/>
                </a:schemeClr>
              </a:solidFill>
            </a:endParaRPr>
          </a:p>
          <a:p>
            <a:r>
              <a:rPr kumimoji="1" lang="zh-CN" altLang="en-US" sz="2400" smtClean="0">
                <a:solidFill>
                  <a:schemeClr val="tx1">
                    <a:lumMod val="75000"/>
                    <a:lumOff val="25000"/>
                  </a:schemeClr>
                </a:solidFill>
              </a:rPr>
              <a:t>基本类型：</a:t>
            </a:r>
            <a:endParaRPr kumimoji="1" lang="en-US" altLang="zh-CN" sz="2400" smtClean="0">
              <a:solidFill>
                <a:schemeClr val="tx1">
                  <a:lumMod val="75000"/>
                  <a:lumOff val="25000"/>
                </a:schemeClr>
              </a:solidFill>
            </a:endParaRPr>
          </a:p>
          <a:p>
            <a:pPr lvl="1"/>
            <a:r>
              <a:rPr kumimoji="1" lang="en-US" altLang="zh-CN" sz="2400" smtClean="0">
                <a:solidFill>
                  <a:schemeClr val="tx1">
                    <a:lumMod val="75000"/>
                    <a:lumOff val="25000"/>
                  </a:schemeClr>
                </a:solidFill>
              </a:rPr>
              <a:t>int,char,short</a:t>
            </a:r>
            <a:r>
              <a:rPr kumimoji="1" lang="zh-CN" altLang="en-US" sz="2400" smtClean="0">
                <a:solidFill>
                  <a:schemeClr val="tx1">
                    <a:lumMod val="75000"/>
                    <a:lumOff val="25000"/>
                  </a:schemeClr>
                </a:solidFill>
              </a:rPr>
              <a:t>数值读写，线程安全</a:t>
            </a:r>
            <a:endParaRPr kumimoji="1" lang="en-US" altLang="zh-CN" sz="2400" smtClean="0">
              <a:solidFill>
                <a:schemeClr val="tx1">
                  <a:lumMod val="75000"/>
                  <a:lumOff val="25000"/>
                </a:schemeClr>
              </a:solidFill>
            </a:endParaRPr>
          </a:p>
          <a:p>
            <a:pPr lvl="1"/>
            <a:r>
              <a:rPr kumimoji="1" lang="en-US" altLang="zh-CN" sz="2400" smtClean="0">
                <a:solidFill>
                  <a:schemeClr val="tx1">
                    <a:lumMod val="75000"/>
                    <a:lumOff val="25000"/>
                  </a:schemeClr>
                </a:solidFill>
              </a:rPr>
              <a:t>long,double</a:t>
            </a:r>
            <a:r>
              <a:rPr kumimoji="1" lang="zh-CN" altLang="en-US" sz="2400" smtClean="0">
                <a:solidFill>
                  <a:schemeClr val="tx1">
                    <a:lumMod val="75000"/>
                    <a:lumOff val="25000"/>
                  </a:schemeClr>
                </a:solidFill>
              </a:rPr>
              <a:t>高低位，非线程安全</a:t>
            </a:r>
            <a:endParaRPr kumimoji="1" lang="en-US" altLang="zh-CN" sz="2400" smtClean="0">
              <a:solidFill>
                <a:schemeClr val="tx1">
                  <a:lumMod val="75000"/>
                  <a:lumOff val="25000"/>
                </a:schemeClr>
              </a:solidFill>
            </a:endParaRPr>
          </a:p>
          <a:p>
            <a:pPr lvl="1"/>
            <a:r>
              <a:rPr kumimoji="1" lang="en-US" altLang="zh-CN" sz="2400" smtClean="0">
                <a:solidFill>
                  <a:schemeClr val="tx1">
                    <a:lumMod val="75000"/>
                    <a:lumOff val="25000"/>
                  </a:schemeClr>
                </a:solidFill>
              </a:rPr>
              <a:t>i++</a:t>
            </a:r>
            <a:r>
              <a:rPr kumimoji="1" lang="zh-CN" altLang="en-US" sz="2400" smtClean="0">
                <a:solidFill>
                  <a:schemeClr val="tx1">
                    <a:lumMod val="75000"/>
                    <a:lumOff val="25000"/>
                  </a:schemeClr>
                </a:solidFill>
              </a:rPr>
              <a:t>等组合操作，非线程安全</a:t>
            </a:r>
            <a:endParaRPr kumimoji="1" lang="en-US" altLang="zh-CN" sz="2400" smtClean="0">
              <a:solidFill>
                <a:schemeClr val="tx1">
                  <a:lumMod val="75000"/>
                  <a:lumOff val="25000"/>
                </a:schemeClr>
              </a:solidFill>
            </a:endParaRPr>
          </a:p>
        </p:txBody>
      </p:sp>
    </p:spTree>
    <p:extLst>
      <p:ext uri="{BB962C8B-B14F-4D97-AF65-F5344CB8AC3E}">
        <p14:creationId xmlns:p14="http://schemas.microsoft.com/office/powerpoint/2010/main" val="12395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icrosoft YaHei" charset="0"/>
                <a:ea typeface="Microsoft YaHei" charset="0"/>
                <a:cs typeface="Microsoft YaHei" charset="0"/>
              </a:rPr>
              <a:t>并发编程</a:t>
            </a:r>
            <a:r>
              <a:rPr kumimoji="1" lang="en-US" altLang="zh-CN" dirty="0">
                <a:latin typeface="Microsoft YaHei" charset="0"/>
                <a:ea typeface="Microsoft YaHei" charset="0"/>
                <a:cs typeface="Microsoft YaHei" charset="0"/>
              </a:rPr>
              <a:t>tips</a:t>
            </a:r>
            <a:endParaRPr kumimoji="1" lang="zh-CN" altLang="en-US" dirty="0">
              <a:latin typeface="Microsoft YaHei" charset="0"/>
              <a:ea typeface="Microsoft YaHei" charset="0"/>
              <a:cs typeface="Microsoft YaHei" charset="0"/>
            </a:endParaRPr>
          </a:p>
        </p:txBody>
      </p:sp>
      <p:sp>
        <p:nvSpPr>
          <p:cNvPr id="4" name="内容占位符 2"/>
          <p:cNvSpPr txBox="1">
            <a:spLocks/>
          </p:cNvSpPr>
          <p:nvPr/>
        </p:nvSpPr>
        <p:spPr>
          <a:xfrm>
            <a:off x="533388" y="1051911"/>
            <a:ext cx="9292256" cy="5186376"/>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000" dirty="0" smtClean="0">
                <a:solidFill>
                  <a:schemeClr val="tx1">
                    <a:lumMod val="75000"/>
                    <a:lumOff val="25000"/>
                  </a:schemeClr>
                </a:solidFill>
              </a:rPr>
              <a:t>给线程命名</a:t>
            </a:r>
            <a:r>
              <a:rPr kumimoji="1" lang="en-US" altLang="zh-CN" sz="2000" dirty="0" smtClean="0">
                <a:solidFill>
                  <a:schemeClr val="tx1">
                    <a:lumMod val="75000"/>
                    <a:lumOff val="25000"/>
                  </a:schemeClr>
                </a:solidFill>
              </a:rPr>
              <a:t>(ThreadFactory)</a:t>
            </a:r>
            <a:endParaRPr kumimoji="1" lang="zh-CN" altLang="en-US" sz="2000" dirty="0" smtClean="0">
              <a:solidFill>
                <a:schemeClr val="tx1">
                  <a:lumMod val="75000"/>
                  <a:lumOff val="25000"/>
                </a:schemeClr>
              </a:solidFill>
            </a:endParaRPr>
          </a:p>
          <a:p>
            <a:r>
              <a:rPr kumimoji="1" lang="en-US" altLang="zh-CN" sz="2000" dirty="0">
                <a:solidFill>
                  <a:schemeClr val="tx1">
                    <a:lumMod val="75000"/>
                    <a:lumOff val="25000"/>
                  </a:schemeClr>
                </a:solidFill>
              </a:rPr>
              <a:t>Atomic+Atomic!=Atomic</a:t>
            </a:r>
            <a:r>
              <a:rPr kumimoji="1" lang="zh-CN" altLang="en-US" sz="2000" dirty="0">
                <a:solidFill>
                  <a:schemeClr val="tx1">
                    <a:lumMod val="75000"/>
                    <a:lumOff val="25000"/>
                  </a:schemeClr>
                </a:solidFill>
              </a:rPr>
              <a:t>    </a:t>
            </a:r>
            <a:r>
              <a:rPr kumimoji="1" lang="en-US" altLang="zh-CN" sz="2000" dirty="0">
                <a:solidFill>
                  <a:schemeClr val="tx1">
                    <a:lumMod val="75000"/>
                    <a:lumOff val="25000"/>
                  </a:schemeClr>
                </a:solidFill>
              </a:rPr>
              <a:t>e.g.</a:t>
            </a:r>
            <a:r>
              <a:rPr kumimoji="1" lang="zh-CN" altLang="en-US" sz="2000" dirty="0">
                <a:solidFill>
                  <a:schemeClr val="tx1">
                    <a:lumMod val="75000"/>
                    <a:lumOff val="25000"/>
                  </a:schemeClr>
                </a:solidFill>
              </a:rPr>
              <a:t>  </a:t>
            </a:r>
            <a:r>
              <a:rPr kumimoji="1" lang="en-US" altLang="zh-CN" sz="2000" dirty="0">
                <a:solidFill>
                  <a:schemeClr val="tx1">
                    <a:lumMod val="75000"/>
                    <a:lumOff val="25000"/>
                  </a:schemeClr>
                </a:solidFill>
              </a:rPr>
              <a:t>i++</a:t>
            </a:r>
            <a:endParaRPr kumimoji="1" lang="zh-CN" altLang="en-US" sz="2000" dirty="0">
              <a:solidFill>
                <a:schemeClr val="tx1">
                  <a:lumMod val="75000"/>
                  <a:lumOff val="25000"/>
                </a:schemeClr>
              </a:solidFill>
            </a:endParaRPr>
          </a:p>
          <a:p>
            <a:r>
              <a:rPr kumimoji="1" lang="zh-CN" altLang="en-US" sz="2000" dirty="0">
                <a:solidFill>
                  <a:schemeClr val="tx1">
                    <a:lumMod val="75000"/>
                    <a:lumOff val="25000"/>
                  </a:schemeClr>
                </a:solidFill>
              </a:rPr>
              <a:t>缩小锁的范围</a:t>
            </a:r>
          </a:p>
          <a:p>
            <a:pPr lvl="1"/>
            <a:r>
              <a:rPr kumimoji="1" lang="zh-CN" altLang="en-US" sz="1600" dirty="0">
                <a:solidFill>
                  <a:schemeClr val="tx1">
                    <a:lumMod val="75000"/>
                    <a:lumOff val="25000"/>
                  </a:schemeClr>
                </a:solidFill>
              </a:rPr>
              <a:t>减少线程把持锁的时间</a:t>
            </a:r>
          </a:p>
          <a:p>
            <a:pPr lvl="1"/>
            <a:r>
              <a:rPr kumimoji="1" lang="zh-CN" altLang="en-US" sz="1600" dirty="0">
                <a:solidFill>
                  <a:schemeClr val="tx1">
                    <a:lumMod val="75000"/>
                    <a:lumOff val="25000"/>
                  </a:schemeClr>
                </a:solidFill>
              </a:rPr>
              <a:t>避免在临界区进行耗时计算</a:t>
            </a:r>
          </a:p>
          <a:p>
            <a:pPr lvl="1"/>
            <a:r>
              <a:rPr kumimoji="1" lang="zh-CN" altLang="en-US" sz="1600" dirty="0">
                <a:solidFill>
                  <a:schemeClr val="tx1">
                    <a:lumMod val="75000"/>
                    <a:lumOff val="25000"/>
                  </a:schemeClr>
                </a:solidFill>
              </a:rPr>
              <a:t>常见做法１：缩小同步粒度</a:t>
            </a:r>
          </a:p>
          <a:p>
            <a:pPr lvl="1"/>
            <a:r>
              <a:rPr kumimoji="1" lang="zh-CN" altLang="en-US" sz="1600" dirty="0">
                <a:solidFill>
                  <a:schemeClr val="tx1">
                    <a:lumMod val="75000"/>
                    <a:lumOff val="25000"/>
                  </a:schemeClr>
                </a:solidFill>
              </a:rPr>
              <a:t>常见做法２：把一个同步块分拆成多个</a:t>
            </a:r>
          </a:p>
          <a:p>
            <a:pPr lvl="1"/>
            <a:r>
              <a:rPr kumimoji="1" lang="zh-CN" altLang="en-US" sz="1600" dirty="0">
                <a:solidFill>
                  <a:schemeClr val="tx1">
                    <a:lumMod val="75000"/>
                    <a:lumOff val="25000"/>
                  </a:schemeClr>
                </a:solidFill>
              </a:rPr>
              <a:t>需要保证业务逻辑正确为前提</a:t>
            </a:r>
          </a:p>
          <a:p>
            <a:r>
              <a:rPr kumimoji="1" lang="zh-CN" altLang="en-US" sz="2000" dirty="0">
                <a:solidFill>
                  <a:schemeClr val="tx1">
                    <a:lumMod val="75000"/>
                    <a:lumOff val="25000"/>
                  </a:schemeClr>
                </a:solidFill>
              </a:rPr>
              <a:t>使用不变和</a:t>
            </a:r>
            <a:r>
              <a:rPr kumimoji="1" lang="en-US" altLang="zh-CN" sz="2000" dirty="0">
                <a:solidFill>
                  <a:schemeClr val="tx1">
                    <a:lumMod val="75000"/>
                    <a:lumOff val="25000"/>
                  </a:schemeClr>
                </a:solidFill>
              </a:rPr>
              <a:t>Thread Local </a:t>
            </a:r>
            <a:r>
              <a:rPr kumimoji="1" lang="zh-CN" altLang="en-US" sz="2000" dirty="0">
                <a:solidFill>
                  <a:schemeClr val="tx1">
                    <a:lumMod val="75000"/>
                    <a:lumOff val="25000"/>
                  </a:schemeClr>
                </a:solidFill>
              </a:rPr>
              <a:t>的数据</a:t>
            </a:r>
          </a:p>
          <a:p>
            <a:pPr lvl="1"/>
            <a:r>
              <a:rPr kumimoji="1" lang="zh-CN" altLang="en-US" sz="1600" dirty="0">
                <a:solidFill>
                  <a:schemeClr val="tx1">
                    <a:lumMod val="75000"/>
                    <a:lumOff val="25000"/>
                  </a:schemeClr>
                </a:solidFill>
              </a:rPr>
              <a:t>不变数据，即</a:t>
            </a:r>
            <a:r>
              <a:rPr kumimoji="1" lang="en-US" altLang="zh-CN" sz="1600" dirty="0">
                <a:solidFill>
                  <a:schemeClr val="tx1">
                    <a:lumMod val="75000"/>
                    <a:lumOff val="25000"/>
                  </a:schemeClr>
                </a:solidFill>
              </a:rPr>
              <a:t>Immutable</a:t>
            </a:r>
            <a:r>
              <a:rPr kumimoji="1" lang="zh-CN" altLang="en-US" sz="1600" dirty="0">
                <a:solidFill>
                  <a:schemeClr val="tx1">
                    <a:lumMod val="75000"/>
                    <a:lumOff val="25000"/>
                  </a:schemeClr>
                </a:solidFill>
              </a:rPr>
              <a:t>类型数据、在其生命周期中始终保持不变，可以安全地在每个线程中复制一份以便快速读取。</a:t>
            </a:r>
          </a:p>
          <a:p>
            <a:pPr lvl="1"/>
            <a:r>
              <a:rPr kumimoji="1" lang="en-US" altLang="zh-CN" sz="1600" dirty="0">
                <a:solidFill>
                  <a:schemeClr val="tx1">
                    <a:lumMod val="75000"/>
                    <a:lumOff val="25000"/>
                  </a:schemeClr>
                </a:solidFill>
              </a:rPr>
              <a:t>ThreadLocal</a:t>
            </a:r>
            <a:r>
              <a:rPr kumimoji="1" lang="zh-CN" altLang="en-US" sz="1600" dirty="0">
                <a:solidFill>
                  <a:schemeClr val="tx1">
                    <a:lumMod val="75000"/>
                    <a:lumOff val="25000"/>
                  </a:schemeClr>
                </a:solidFill>
              </a:rPr>
              <a:t>数据，只被线程本身使用，因此不存在不同线程之间的共享数据的问题</a:t>
            </a:r>
          </a:p>
          <a:p>
            <a:r>
              <a:rPr kumimoji="1" lang="zh-CN" altLang="en-US" sz="2000" dirty="0">
                <a:solidFill>
                  <a:schemeClr val="tx1">
                    <a:lumMod val="75000"/>
                    <a:lumOff val="25000"/>
                  </a:schemeClr>
                </a:solidFill>
              </a:rPr>
              <a:t>缓存计算结果</a:t>
            </a:r>
          </a:p>
          <a:p>
            <a:pPr lvl="1"/>
            <a:r>
              <a:rPr kumimoji="1" lang="zh-CN" altLang="en-US" sz="1600" dirty="0">
                <a:solidFill>
                  <a:schemeClr val="tx1">
                    <a:lumMod val="75000"/>
                    <a:lumOff val="25000"/>
                  </a:schemeClr>
                </a:solidFill>
              </a:rPr>
              <a:t>利用空间换时间</a:t>
            </a:r>
          </a:p>
          <a:p>
            <a:pPr lvl="1"/>
            <a:r>
              <a:rPr kumimoji="1" lang="zh-CN" altLang="en-US" sz="1600" dirty="0">
                <a:solidFill>
                  <a:schemeClr val="tx1">
                    <a:lumMod val="75000"/>
                    <a:lumOff val="25000"/>
                  </a:schemeClr>
                </a:solidFill>
              </a:rPr>
              <a:t>避免了重复计算相同的数据</a:t>
            </a:r>
            <a:endParaRPr kumimoji="1" lang="zh-CN" altLang="en-US" sz="2000" dirty="0">
              <a:solidFill>
                <a:schemeClr val="tx1">
                  <a:lumMod val="75000"/>
                  <a:lumOff val="25000"/>
                </a:schemeClr>
              </a:solidFill>
            </a:endParaRPr>
          </a:p>
          <a:p>
            <a:pPr lvl="1"/>
            <a:endParaRPr kumimoji="1" lang="zh-CN" altLang="en-US" sz="1600" dirty="0">
              <a:solidFill>
                <a:schemeClr val="tx1">
                  <a:lumMod val="75000"/>
                  <a:lumOff val="25000"/>
                </a:schemeClr>
              </a:solidFill>
            </a:endParaRPr>
          </a:p>
          <a:p>
            <a:endParaRPr kumimoji="1" lang="en-US" altLang="zh-CN" sz="2000" dirty="0" smtClean="0">
              <a:solidFill>
                <a:schemeClr val="tx1">
                  <a:lumMod val="75000"/>
                  <a:lumOff val="25000"/>
                </a:schemeClr>
              </a:solidFill>
            </a:endParaRPr>
          </a:p>
        </p:txBody>
      </p:sp>
    </p:spTree>
    <p:extLst>
      <p:ext uri="{BB962C8B-B14F-4D97-AF65-F5344CB8AC3E}">
        <p14:creationId xmlns:p14="http://schemas.microsoft.com/office/powerpoint/2010/main" val="121222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checkerboard(across)">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checkerboard(across)">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linds(horizont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checkerboard(across)">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checkerboard(across)">
                                      <p:cBhvr>
                                        <p:cTn id="57" dur="500"/>
                                        <p:tgtEl>
                                          <p:spTgt spid="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animEffect transition="in" filter="blinds(horizontal)">
                                      <p:cBhvr>
                                        <p:cTn id="62" dur="500"/>
                                        <p:tgtEl>
                                          <p:spTgt spid="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nodeType="clickEffect">
                                  <p:stCondLst>
                                    <p:cond delay="0"/>
                                  </p:stCondLst>
                                  <p:childTnLst>
                                    <p:set>
                                      <p:cBhvr>
                                        <p:cTn id="66" dur="1" fill="hold">
                                          <p:stCondLst>
                                            <p:cond delay="0"/>
                                          </p:stCondLst>
                                        </p:cTn>
                                        <p:tgtEl>
                                          <p:spTgt spid="4">
                                            <p:txEl>
                                              <p:pRg st="12" end="12"/>
                                            </p:txEl>
                                          </p:spTgt>
                                        </p:tgtEl>
                                        <p:attrNameLst>
                                          <p:attrName>style.visibility</p:attrName>
                                        </p:attrNameLst>
                                      </p:cBhvr>
                                      <p:to>
                                        <p:strVal val="visible"/>
                                      </p:to>
                                    </p:set>
                                    <p:animEffect transition="in" filter="checkerboard(across)">
                                      <p:cBhvr>
                                        <p:cTn id="67" dur="500"/>
                                        <p:tgtEl>
                                          <p:spTgt spid="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nodeType="clickEffect">
                                  <p:stCondLst>
                                    <p:cond delay="0"/>
                                  </p:stCondLst>
                                  <p:childTnLst>
                                    <p:set>
                                      <p:cBhvr>
                                        <p:cTn id="71" dur="1" fill="hold">
                                          <p:stCondLst>
                                            <p:cond delay="0"/>
                                          </p:stCondLst>
                                        </p:cTn>
                                        <p:tgtEl>
                                          <p:spTgt spid="4">
                                            <p:txEl>
                                              <p:pRg st="13" end="13"/>
                                            </p:txEl>
                                          </p:spTgt>
                                        </p:tgtEl>
                                        <p:attrNameLst>
                                          <p:attrName>style.visibility</p:attrName>
                                        </p:attrNameLst>
                                      </p:cBhvr>
                                      <p:to>
                                        <p:strVal val="visible"/>
                                      </p:to>
                                    </p:set>
                                    <p:animEffect transition="in" filter="checkerboard(across)">
                                      <p:cBhvr>
                                        <p:cTn id="72"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2"/>
          <p:cNvSpPr txBox="1">
            <a:spLocks noChangeArrowheads="1"/>
          </p:cNvSpPr>
          <p:nvPr/>
        </p:nvSpPr>
        <p:spPr bwMode="auto">
          <a:xfrm>
            <a:off x="3198609" y="1916307"/>
            <a:ext cx="6480175"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lnSpc>
                <a:spcPct val="150000"/>
              </a:lnSpc>
            </a:pPr>
            <a:r>
              <a:rPr lang="zh-CN" altLang="en-US" sz="6600" b="1" dirty="0">
                <a:solidFill>
                  <a:srgbClr val="F00088"/>
                </a:solidFill>
                <a:latin typeface="微软雅黑" pitchFamily="34" charset="-122"/>
                <a:ea typeface="微软雅黑" pitchFamily="34" charset="-122"/>
              </a:rPr>
              <a:t>谢 谢</a:t>
            </a:r>
            <a:r>
              <a:rPr lang="en-US" altLang="zh-CN" sz="6600" b="1" dirty="0">
                <a:solidFill>
                  <a:srgbClr val="F00088"/>
                </a:solidFill>
                <a:latin typeface="微软雅黑" pitchFamily="34" charset="-122"/>
                <a:ea typeface="微软雅黑" pitchFamily="34" charset="-122"/>
              </a:rPr>
              <a:t>!</a:t>
            </a:r>
            <a:endParaRPr lang="zh-CN" altLang="en-US" sz="6600" b="1" dirty="0">
              <a:solidFill>
                <a:srgbClr val="F00088"/>
              </a:solidFill>
              <a:latin typeface="微软雅黑" pitchFamily="34" charset="-122"/>
              <a:ea typeface="微软雅黑" pitchFamily="34" charset="-122"/>
            </a:endParaRPr>
          </a:p>
        </p:txBody>
      </p:sp>
    </p:spTree>
    <p:extLst>
      <p:ext uri="{BB962C8B-B14F-4D97-AF65-F5344CB8AC3E}">
        <p14:creationId xmlns:p14="http://schemas.microsoft.com/office/powerpoint/2010/main" val="58474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a:latin typeface="Microsoft YaHei" charset="0"/>
                <a:ea typeface="Microsoft YaHei" charset="0"/>
                <a:cs typeface="Microsoft YaHei" charset="0"/>
              </a:rPr>
              <a:t>多线程的方案简单么</a:t>
            </a:r>
          </a:p>
        </p:txBody>
      </p:sp>
      <p:cxnSp>
        <p:nvCxnSpPr>
          <p:cNvPr id="4" name="直接连接符 5"/>
          <p:cNvCxnSpPr>
            <a:cxnSpLocks noChangeShapeType="1"/>
          </p:cNvCxnSpPr>
          <p:nvPr/>
        </p:nvCxnSpPr>
        <p:spPr bwMode="auto">
          <a:xfrm>
            <a:off x="1357313" y="857250"/>
            <a:ext cx="7388225" cy="9525"/>
          </a:xfrm>
          <a:prstGeom prst="line">
            <a:avLst/>
          </a:prstGeom>
          <a:noFill/>
          <a:ln w="12000">
            <a:solidFill>
              <a:schemeClr val="bg2"/>
            </a:solidFill>
            <a:prstDash val="sysDot"/>
            <a:round/>
            <a:headEnd/>
            <a:tailEnd/>
          </a:ln>
          <a:extLst>
            <a:ext uri="{909E8E84-426E-40DD-AFC4-6F175D3DCCD1}">
              <a14:hiddenFill xmlns:a14="http://schemas.microsoft.com/office/drawing/2010/main">
                <a:noFill/>
              </a14:hiddenFill>
            </a:ext>
          </a:extLst>
        </p:spPr>
      </p:cxnSp>
      <p:sp>
        <p:nvSpPr>
          <p:cNvPr id="24" name="内容占位符 7"/>
          <p:cNvSpPr txBox="1">
            <a:spLocks/>
          </p:cNvSpPr>
          <p:nvPr/>
        </p:nvSpPr>
        <p:spPr>
          <a:xfrm>
            <a:off x="457200" y="1200150"/>
            <a:ext cx="8229600" cy="3943350"/>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smtClean="0">
                <a:solidFill>
                  <a:schemeClr val="tx1">
                    <a:lumMod val="75000"/>
                    <a:lumOff val="25000"/>
                  </a:schemeClr>
                </a:solidFill>
                <a:latin typeface="Hiragino Sans GB W3" charset="-122"/>
                <a:ea typeface="Hiragino Sans GB W3" charset="-122"/>
                <a:cs typeface="Hiragino Sans GB W3" charset="-122"/>
              </a:rPr>
              <a:t>设计更复杂</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了</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资源共享、数据一致性及可见性</a:t>
            </a: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问题难重现导致调试困难</a:t>
            </a:r>
          </a:p>
          <a:p>
            <a:pPr lvl="1"/>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r>
              <a:rPr lang="zh-CN" altLang="en-US" sz="2000" dirty="0" smtClean="0">
                <a:solidFill>
                  <a:schemeClr val="tx1">
                    <a:lumMod val="75000"/>
                    <a:lumOff val="25000"/>
                  </a:schemeClr>
                </a:solidFill>
                <a:latin typeface="Hiragino Sans GB W3" charset="-122"/>
                <a:ea typeface="Hiragino Sans GB W3" charset="-122"/>
                <a:cs typeface="Hiragino Sans GB W3" charset="-122"/>
              </a:rPr>
              <a:t>考虑额外的</a:t>
            </a:r>
            <a:r>
              <a:rPr lang="zh-CN" altLang="en-US" sz="2000" dirty="0" smtClean="0">
                <a:solidFill>
                  <a:schemeClr val="tx1">
                    <a:lumMod val="75000"/>
                    <a:lumOff val="25000"/>
                  </a:schemeClr>
                </a:solidFill>
                <a:latin typeface="Hiragino Sans GB W3" charset="-122"/>
                <a:ea typeface="Hiragino Sans GB W3" charset="-122"/>
                <a:cs typeface="Hiragino Sans GB W3" charset="-122"/>
              </a:rPr>
              <a:t>性能开销</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锁、上下文切换</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a:p>
            <a:pPr lvl="1"/>
            <a:r>
              <a:rPr lang="zh-CN" altLang="en-US" sz="2000" dirty="0" smtClean="0">
                <a:solidFill>
                  <a:schemeClr val="tx1">
                    <a:lumMod val="75000"/>
                    <a:lumOff val="25000"/>
                  </a:schemeClr>
                </a:solidFill>
                <a:latin typeface="Hiragino Sans GB W3" charset="-122"/>
                <a:ea typeface="Hiragino Sans GB W3" charset="-122"/>
                <a:cs typeface="Hiragino Sans GB W3" charset="-122"/>
              </a:rPr>
              <a:t>内存开销</a:t>
            </a:r>
          </a:p>
          <a:p>
            <a:pPr lvl="2"/>
            <a:r>
              <a:rPr lang="en-US" altLang="zh-CN" sz="2000" dirty="0">
                <a:solidFill>
                  <a:schemeClr val="tx1">
                    <a:lumMod val="75000"/>
                    <a:lumOff val="25000"/>
                  </a:schemeClr>
                </a:solidFill>
                <a:latin typeface="Hiragino Sans GB W3" charset="-122"/>
                <a:ea typeface="Hiragino Sans GB W3" charset="-122"/>
                <a:cs typeface="Hiragino Sans GB W3" charset="-122"/>
              </a:rPr>
              <a:t>-</a:t>
            </a:r>
            <a:r>
              <a:rPr lang="en-US" altLang="zh-CN" sz="2000" dirty="0" err="1">
                <a:solidFill>
                  <a:schemeClr val="tx1">
                    <a:lumMod val="75000"/>
                    <a:lumOff val="25000"/>
                  </a:schemeClr>
                </a:solidFill>
                <a:latin typeface="Hiragino Sans GB W3" charset="-122"/>
                <a:ea typeface="Hiragino Sans GB W3" charset="-122"/>
                <a:cs typeface="Hiragino Sans GB W3" charset="-122"/>
              </a:rPr>
              <a:t>Xss</a:t>
            </a:r>
            <a:endParaRPr lang="en-US" altLang="zh-CN" sz="2000" dirty="0" smtClean="0">
              <a:solidFill>
                <a:schemeClr val="tx1">
                  <a:lumMod val="75000"/>
                  <a:lumOff val="25000"/>
                </a:schemeClr>
              </a:solidFill>
              <a:latin typeface="Hiragino Sans GB W3" charset="-122"/>
              <a:ea typeface="Hiragino Sans GB W3" charset="-122"/>
              <a:cs typeface="Hiragino Sans GB W3" charset="-122"/>
            </a:endParaRPr>
          </a:p>
        </p:txBody>
      </p:sp>
      <p:sp>
        <p:nvSpPr>
          <p:cNvPr id="6" name="文本框 5"/>
          <p:cNvSpPr txBox="1"/>
          <p:nvPr/>
        </p:nvSpPr>
        <p:spPr>
          <a:xfrm>
            <a:off x="245256" y="5140726"/>
            <a:ext cx="9508356" cy="461665"/>
          </a:xfrm>
          <a:prstGeom prst="rect">
            <a:avLst/>
          </a:prstGeom>
          <a:noFill/>
        </p:spPr>
        <p:txBody>
          <a:bodyPr wrap="square" rtlCol="0">
            <a:spAutoFit/>
          </a:bodyPr>
          <a:lstStyle/>
          <a:p>
            <a:r>
              <a:rPr kumimoji="1" lang="zh-CN" altLang="en-US" sz="2400" b="1">
                <a:solidFill>
                  <a:schemeClr val="tx1">
                    <a:lumMod val="75000"/>
                    <a:lumOff val="25000"/>
                  </a:schemeClr>
                </a:solidFill>
                <a:latin typeface="Microsoft YaHei" charset="0"/>
                <a:ea typeface="Microsoft YaHei" charset="0"/>
                <a:cs typeface="Microsoft YaHei" charset="0"/>
              </a:rPr>
              <a:t>“</a:t>
            </a:r>
            <a:r>
              <a:rPr kumimoji="1" lang="zh-CN" altLang="en-US" sz="2400" b="1">
                <a:solidFill>
                  <a:schemeClr val="tx1">
                    <a:lumMod val="75000"/>
                    <a:lumOff val="25000"/>
                  </a:schemeClr>
                </a:solidFill>
                <a:latin typeface="Microsoft YaHei" charset="0"/>
                <a:ea typeface="Microsoft YaHei" charset="0"/>
                <a:cs typeface="Microsoft YaHei" charset="0"/>
              </a:rPr>
              <a:t>事实告诉我们</a:t>
            </a:r>
            <a:r>
              <a:rPr kumimoji="1" lang="zh-CN" altLang="en-US" sz="2400" b="1">
                <a:solidFill>
                  <a:schemeClr val="tx1">
                    <a:lumMod val="75000"/>
                    <a:lumOff val="25000"/>
                  </a:schemeClr>
                </a:solidFill>
                <a:latin typeface="Microsoft YaHei" charset="0"/>
                <a:ea typeface="Microsoft YaHei" charset="0"/>
                <a:cs typeface="Microsoft YaHei" charset="0"/>
              </a:rPr>
              <a:t>，写出正确同步的并发代码，并</a:t>
            </a:r>
            <a:r>
              <a:rPr kumimoji="1" lang="zh-CN" altLang="en-US" sz="2400" b="1">
                <a:solidFill>
                  <a:schemeClr val="tx1">
                    <a:lumMod val="75000"/>
                    <a:lumOff val="25000"/>
                  </a:schemeClr>
                </a:solidFill>
                <a:latin typeface="Microsoft YaHei" charset="0"/>
                <a:ea typeface="Microsoft YaHei" charset="0"/>
                <a:cs typeface="Microsoft YaHei" charset="0"/>
              </a:rPr>
              <a:t>没想象中那么</a:t>
            </a:r>
            <a:r>
              <a:rPr kumimoji="1" lang="zh-CN" altLang="en-US" sz="2400" b="1">
                <a:solidFill>
                  <a:schemeClr val="tx1">
                    <a:lumMod val="75000"/>
                    <a:lumOff val="25000"/>
                  </a:schemeClr>
                </a:solidFill>
                <a:latin typeface="Microsoft YaHei" charset="0"/>
                <a:ea typeface="Microsoft YaHei" charset="0"/>
                <a:cs typeface="Microsoft YaHei" charset="0"/>
              </a:rPr>
              <a:t>简单。”</a:t>
            </a:r>
          </a:p>
        </p:txBody>
      </p:sp>
    </p:spTree>
    <p:extLst>
      <p:ext uri="{BB962C8B-B14F-4D97-AF65-F5344CB8AC3E}">
        <p14:creationId xmlns:p14="http://schemas.microsoft.com/office/powerpoint/2010/main" val="5534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anim calcmode="lin" valueType="num">
                                      <p:cBhvr additive="base">
                                        <p:cTn id="13"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 calcmode="lin" valueType="num">
                                      <p:cBhvr additive="base">
                                        <p:cTn id="19"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xEl>
                                              <p:pRg st="4" end="4"/>
                                            </p:txEl>
                                          </p:spTgt>
                                        </p:tgtEl>
                                        <p:attrNameLst>
                                          <p:attrName>style.visibility</p:attrName>
                                        </p:attrNameLst>
                                      </p:cBhvr>
                                      <p:to>
                                        <p:strVal val="visible"/>
                                      </p:to>
                                    </p:set>
                                    <p:anim calcmode="lin" valueType="num">
                                      <p:cBhvr additive="base">
                                        <p:cTn id="25"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anim calcmode="lin" valueType="num">
                                      <p:cBhvr additive="base">
                                        <p:cTn id="31"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xEl>
                                              <p:pRg st="6" end="6"/>
                                            </p:txEl>
                                          </p:spTgt>
                                        </p:tgtEl>
                                        <p:attrNameLst>
                                          <p:attrName>style.visibility</p:attrName>
                                        </p:attrNameLst>
                                      </p:cBhvr>
                                      <p:to>
                                        <p:strVal val="visible"/>
                                      </p:to>
                                    </p:set>
                                    <p:anim calcmode="lin" valueType="num">
                                      <p:cBhvr additive="base">
                                        <p:cTn id="37"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4">
                                            <p:txEl>
                                              <p:pRg st="7" end="7"/>
                                            </p:txEl>
                                          </p:spTgt>
                                        </p:tgtEl>
                                        <p:attrNameLst>
                                          <p:attrName>style.visibility</p:attrName>
                                        </p:attrNameLst>
                                      </p:cBhvr>
                                      <p:to>
                                        <p:strVal val="visible"/>
                                      </p:to>
                                    </p:set>
                                    <p:anim calcmode="lin" valueType="num">
                                      <p:cBhvr additive="base">
                                        <p:cTn id="43" dur="500" fill="hold"/>
                                        <p:tgtEl>
                                          <p:spTgt spid="2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blinds(horizontal)">
                                      <p:cBhvr>
                                        <p:cTn id="4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zh-CN" altLang="en-US" sz="2800" smtClean="0">
                <a:latin typeface="微软雅黑" pitchFamily="34" charset="-122"/>
                <a:ea typeface="微软雅黑" pitchFamily="34" charset="-122"/>
                <a:cs typeface="方正兰亭中黑_GBK"/>
              </a:rPr>
              <a:t>没有</a:t>
            </a:r>
            <a:r>
              <a:rPr lang="zh-CN" altLang="en-US" sz="2800">
                <a:latin typeface="微软雅黑" pitchFamily="34" charset="-122"/>
                <a:ea typeface="微软雅黑" pitchFamily="34" charset="-122"/>
                <a:cs typeface="方正兰亭中黑_GBK"/>
              </a:rPr>
              <a:t>正确同步的含义是什么</a:t>
            </a:r>
            <a:endParaRPr lang="zh-CN" altLang="en-US" sz="2800" dirty="0" smtClean="0">
              <a:latin typeface="微软雅黑" pitchFamily="34" charset="-122"/>
              <a:ea typeface="微软雅黑" pitchFamily="34" charset="-122"/>
              <a:cs typeface="方正兰亭中黑_GBK"/>
            </a:endParaRPr>
          </a:p>
        </p:txBody>
      </p:sp>
      <p:sp>
        <p:nvSpPr>
          <p:cNvPr id="8" name="文本占位符 2"/>
          <p:cNvSpPr>
            <a:spLocks noGrp="1"/>
          </p:cNvSpPr>
          <p:nvPr>
            <p:ph type="body" sz="quarter" idx="15"/>
          </p:nvPr>
        </p:nvSpPr>
        <p:spPr>
          <a:xfrm>
            <a:off x="403765" y="1051911"/>
            <a:ext cx="9508356" cy="5114343"/>
          </a:xfrm>
        </p:spPr>
        <p:txBody>
          <a:bodyPr>
            <a:noAutofit/>
          </a:bodyPr>
          <a:lstStyle/>
          <a:p>
            <a:pPr>
              <a:buFont typeface="Wingdings" charset="2"/>
              <a:buChar char="n"/>
            </a:pPr>
            <a:r>
              <a:rPr lang="en-US" altLang="zh-CN" sz="2000" smtClean="0">
                <a:solidFill>
                  <a:schemeClr val="tx1">
                    <a:lumMod val="75000"/>
                    <a:lumOff val="25000"/>
                  </a:schemeClr>
                </a:solidFill>
                <a:latin typeface="Hiragino Sans GB W3" charset="-122"/>
                <a:ea typeface="Hiragino Sans GB W3" charset="-122"/>
                <a:cs typeface="Hiragino Sans GB W3" charset="-122"/>
              </a:rPr>
              <a:t>“</a:t>
            </a:r>
            <a:r>
              <a:rPr lang="zh-CN" altLang="en-US" sz="2000" smtClean="0">
                <a:solidFill>
                  <a:schemeClr val="tx1">
                    <a:lumMod val="75000"/>
                    <a:lumOff val="25000"/>
                  </a:schemeClr>
                </a:solidFill>
                <a:latin typeface="Hiragino Sans GB W3" charset="-122"/>
                <a:ea typeface="Hiragino Sans GB W3" charset="-122"/>
                <a:cs typeface="Hiragino Sans GB W3" charset="-122"/>
              </a:rPr>
              <a:t>竞态</a:t>
            </a:r>
            <a:r>
              <a:rPr lang="zh-CN" altLang="en-US" sz="2000">
                <a:solidFill>
                  <a:schemeClr val="tx1">
                    <a:lumMod val="75000"/>
                    <a:lumOff val="25000"/>
                  </a:schemeClr>
                </a:solidFill>
                <a:latin typeface="Hiragino Sans GB W3" charset="-122"/>
                <a:ea typeface="Hiragino Sans GB W3" charset="-122"/>
                <a:cs typeface="Hiragino Sans GB W3" charset="-122"/>
              </a:rPr>
              <a:t>条件”</a:t>
            </a:r>
            <a:r>
              <a:rPr lang="en-US" altLang="zh-CN" sz="2000">
                <a:solidFill>
                  <a:schemeClr val="tx1">
                    <a:lumMod val="75000"/>
                    <a:lumOff val="25000"/>
                  </a:schemeClr>
                </a:solidFill>
                <a:latin typeface="Hiragino Sans GB W3" charset="-122"/>
                <a:ea typeface="Hiragino Sans GB W3" charset="-122"/>
                <a:cs typeface="Hiragino Sans GB W3" charset="-122"/>
              </a:rPr>
              <a:t>(data race</a:t>
            </a:r>
            <a:r>
              <a:rPr lang="zh-CN" altLang="en-US" sz="2000">
                <a:solidFill>
                  <a:schemeClr val="tx1">
                    <a:lumMod val="75000"/>
                    <a:lumOff val="25000"/>
                  </a:schemeClr>
                </a:solidFill>
                <a:latin typeface="Hiragino Sans GB W3" charset="-122"/>
                <a:ea typeface="Hiragino Sans GB W3" charset="-122"/>
                <a:cs typeface="Hiragino Sans GB W3" charset="-122"/>
              </a:rPr>
              <a:t> </a:t>
            </a:r>
            <a:r>
              <a:rPr lang="en-US" altLang="zh-CN" sz="2000">
                <a:solidFill>
                  <a:schemeClr val="tx1">
                    <a:lumMod val="75000"/>
                    <a:lumOff val="25000"/>
                  </a:schemeClr>
                </a:solidFill>
                <a:latin typeface="Hiragino Sans GB W3" charset="-122"/>
                <a:ea typeface="Hiragino Sans GB W3" charset="-122"/>
                <a:cs typeface="Hiragino Sans GB W3" charset="-122"/>
              </a:rPr>
              <a:t>condition</a:t>
            </a:r>
            <a:r>
              <a:rPr lang="en-US" altLang="zh-CN" sz="2000" smtClean="0">
                <a:solidFill>
                  <a:schemeClr val="tx1">
                    <a:lumMod val="75000"/>
                    <a:lumOff val="25000"/>
                  </a:schemeClr>
                </a:solidFill>
                <a:latin typeface="Hiragino Sans GB W3" charset="-122"/>
                <a:ea typeface="Hiragino Sans GB W3" charset="-122"/>
                <a:cs typeface="Hiragino Sans GB W3" charset="-122"/>
              </a:rPr>
              <a:t>)</a:t>
            </a:r>
            <a:endParaRPr lang="zh-CN" altLang="en-US" sz="2000" smtClean="0">
              <a:solidFill>
                <a:schemeClr val="tx1">
                  <a:lumMod val="75000"/>
                  <a:lumOff val="25000"/>
                </a:schemeClr>
              </a:solidFill>
              <a:latin typeface="Hiragino Sans GB W3" charset="-122"/>
              <a:ea typeface="Hiragino Sans GB W3" charset="-122"/>
              <a:cs typeface="Hiragino Sans GB W3" charset="-122"/>
            </a:endParaRPr>
          </a:p>
          <a:p>
            <a:pPr>
              <a:buFont typeface="Wingdings" charset="2"/>
              <a:buChar char="n"/>
            </a:pPr>
            <a:endParaRPr lang="zh-CN" altLang="en-US" sz="2000" smtClean="0">
              <a:solidFill>
                <a:schemeClr val="tx1">
                  <a:lumMod val="75000"/>
                  <a:lumOff val="25000"/>
                </a:schemeClr>
              </a:solidFill>
              <a:latin typeface="Hiragino Sans GB W3" charset="-122"/>
              <a:ea typeface="Hiragino Sans GB W3" charset="-122"/>
              <a:cs typeface="Hiragino Sans GB W3" charset="-122"/>
            </a:endParaRPr>
          </a:p>
          <a:p>
            <a:pPr lvl="1">
              <a:buFont typeface="Wingdings" charset="2"/>
              <a:buChar char="ü"/>
            </a:pPr>
            <a:r>
              <a:rPr lang="zh-CN" altLang="en-US" sz="2000">
                <a:solidFill>
                  <a:schemeClr val="tx1">
                    <a:lumMod val="75000"/>
                    <a:lumOff val="25000"/>
                  </a:schemeClr>
                </a:solidFill>
                <a:latin typeface="Hiragino Sans GB W3" charset="-122"/>
                <a:ea typeface="Hiragino Sans GB W3" charset="-122"/>
                <a:cs typeface="Hiragino Sans GB W3" charset="-122"/>
              </a:rPr>
              <a:t>一个线程中有一个对变量的写</a:t>
            </a:r>
            <a:r>
              <a:rPr lang="zh-CN" altLang="en-US" sz="2000" smtClean="0">
                <a:solidFill>
                  <a:schemeClr val="tx1">
                    <a:lumMod val="75000"/>
                    <a:lumOff val="25000"/>
                  </a:schemeClr>
                </a:solidFill>
                <a:latin typeface="Hiragino Sans GB W3" charset="-122"/>
                <a:ea typeface="Hiragino Sans GB W3" charset="-122"/>
                <a:cs typeface="Hiragino Sans GB W3" charset="-122"/>
              </a:rPr>
              <a:t>操作</a:t>
            </a:r>
          </a:p>
          <a:p>
            <a:pPr lvl="1">
              <a:buFont typeface="Wingdings" charset="2"/>
              <a:buChar char="ü"/>
            </a:pPr>
            <a:endParaRPr lang="zh-CN" altLang="en-US" sz="2000" smtClean="0">
              <a:solidFill>
                <a:schemeClr val="tx1">
                  <a:lumMod val="75000"/>
                  <a:lumOff val="25000"/>
                </a:schemeClr>
              </a:solidFill>
              <a:latin typeface="Hiragino Sans GB W3" charset="-122"/>
              <a:ea typeface="Hiragino Sans GB W3" charset="-122"/>
              <a:cs typeface="Hiragino Sans GB W3" charset="-122"/>
            </a:endParaRPr>
          </a:p>
          <a:p>
            <a:pPr lvl="1">
              <a:buFont typeface="Wingdings" charset="2"/>
              <a:buChar char="ü"/>
            </a:pPr>
            <a:r>
              <a:rPr lang="zh-CN" altLang="en-US" sz="2000">
                <a:solidFill>
                  <a:schemeClr val="tx1">
                    <a:lumMod val="75000"/>
                    <a:lumOff val="25000"/>
                  </a:schemeClr>
                </a:solidFill>
                <a:latin typeface="Hiragino Sans GB W3" charset="-122"/>
                <a:ea typeface="Hiragino Sans GB W3" charset="-122"/>
                <a:cs typeface="Hiragino Sans GB W3" charset="-122"/>
              </a:rPr>
              <a:t>另外一个线程对同一个变量有读操作</a:t>
            </a:r>
            <a:r>
              <a:rPr lang="zh-CN" altLang="en-US" sz="2000" smtClean="0">
                <a:solidFill>
                  <a:schemeClr val="tx1">
                    <a:lumMod val="75000"/>
                    <a:lumOff val="25000"/>
                  </a:schemeClr>
                </a:solidFill>
                <a:latin typeface="Hiragino Sans GB W3" charset="-122"/>
                <a:ea typeface="Hiragino Sans GB W3" charset="-122"/>
                <a:cs typeface="Hiragino Sans GB W3" charset="-122"/>
              </a:rPr>
              <a:t>，</a:t>
            </a:r>
          </a:p>
          <a:p>
            <a:pPr lvl="1">
              <a:buFont typeface="Wingdings" charset="2"/>
              <a:buChar char="ü"/>
            </a:pPr>
            <a:endParaRPr lang="zh-CN" altLang="en-US" sz="2000">
              <a:solidFill>
                <a:schemeClr val="tx1">
                  <a:lumMod val="75000"/>
                  <a:lumOff val="25000"/>
                </a:schemeClr>
              </a:solidFill>
              <a:latin typeface="Hiragino Sans GB W3" charset="-122"/>
              <a:ea typeface="Hiragino Sans GB W3" charset="-122"/>
              <a:cs typeface="Hiragino Sans GB W3" charset="-122"/>
            </a:endParaRPr>
          </a:p>
          <a:p>
            <a:pPr lvl="1">
              <a:buFont typeface="Wingdings" charset="2"/>
              <a:buChar char="ü"/>
            </a:pPr>
            <a:r>
              <a:rPr lang="zh-CN" altLang="en-US" sz="2000">
                <a:solidFill>
                  <a:schemeClr val="tx1">
                    <a:lumMod val="75000"/>
                    <a:lumOff val="25000"/>
                  </a:schemeClr>
                </a:solidFill>
                <a:latin typeface="Hiragino Sans GB W3" charset="-122"/>
                <a:ea typeface="Hiragino Sans GB W3" charset="-122"/>
                <a:cs typeface="Hiragino Sans GB W3" charset="-122"/>
              </a:rPr>
              <a:t>而且写操作和读操作没有通过同步来保证顺序。</a:t>
            </a:r>
          </a:p>
          <a:p>
            <a:pPr lvl="1">
              <a:buFont typeface="Wingdings" charset="2"/>
              <a:buChar char="ü"/>
            </a:pPr>
            <a:endParaRPr lang="zh-CN" altLang="en-US" sz="2000">
              <a:solidFill>
                <a:schemeClr val="tx1">
                  <a:lumMod val="75000"/>
                  <a:lumOff val="25000"/>
                </a:schemeClr>
              </a:solidFill>
              <a:latin typeface="Hiragino Sans GB W3" charset="-122"/>
              <a:ea typeface="Hiragino Sans GB W3" charset="-122"/>
              <a:cs typeface="Hiragino Sans GB W3" charset="-122"/>
            </a:endParaRPr>
          </a:p>
          <a:p>
            <a:pPr>
              <a:buFont typeface="Wingdings" charset="2"/>
              <a:buChar char="n"/>
            </a:pPr>
            <a:r>
              <a:rPr lang="zh-CN" altLang="en-US" sz="2000" dirty="0">
                <a:solidFill>
                  <a:schemeClr val="tx1">
                    <a:lumMod val="75000"/>
                    <a:lumOff val="25000"/>
                  </a:schemeClr>
                </a:solidFill>
                <a:latin typeface="Hiragino Sans GB W3" charset="-122"/>
                <a:ea typeface="Hiragino Sans GB W3" charset="-122"/>
                <a:cs typeface="Hiragino Sans GB W3" charset="-122"/>
              </a:rPr>
              <a:t>没有正确同步，一个线程的变化就</a:t>
            </a:r>
            <a:r>
              <a:rPr lang="zh-CN" altLang="en-US" sz="2000" dirty="0">
                <a:solidFill>
                  <a:schemeClr val="tx1">
                    <a:lumMod val="75000"/>
                    <a:lumOff val="25000"/>
                  </a:schemeClr>
                </a:solidFill>
                <a:latin typeface="Hiragino Sans GB W3" charset="-122"/>
                <a:ea typeface="Hiragino Sans GB W3" charset="-122"/>
                <a:cs typeface="Hiragino Sans GB W3" charset="-122"/>
              </a:rPr>
              <a:t>可能</a:t>
            </a:r>
            <a:r>
              <a:rPr lang="zh-CN" altLang="en-US" sz="2000" dirty="0">
                <a:solidFill>
                  <a:schemeClr val="tx1">
                    <a:lumMod val="75000"/>
                    <a:lumOff val="25000"/>
                  </a:schemeClr>
                </a:solidFill>
                <a:latin typeface="Hiragino Sans GB W3" charset="-122"/>
                <a:ea typeface="Hiragino Sans GB W3" charset="-122"/>
                <a:cs typeface="Hiragino Sans GB W3" charset="-122"/>
              </a:rPr>
              <a:t>不能被其它线程看到</a:t>
            </a:r>
          </a:p>
        </p:txBody>
      </p:sp>
    </p:spTree>
    <p:extLst>
      <p:ext uri="{BB962C8B-B14F-4D97-AF65-F5344CB8AC3E}">
        <p14:creationId xmlns:p14="http://schemas.microsoft.com/office/powerpoint/2010/main" val="8958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dissolv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dissolv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dissolve">
                                      <p:cBhvr>
                                        <p:cTn id="2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对角圆角矩形 14"/>
          <p:cNvSpPr/>
          <p:nvPr/>
        </p:nvSpPr>
        <p:spPr>
          <a:xfrm>
            <a:off x="4352992" y="1763569"/>
            <a:ext cx="3523892" cy="504835"/>
          </a:xfrm>
          <a:prstGeom prst="round2DiagRect">
            <a:avLst/>
          </a:prstGeom>
          <a:solidFill>
            <a:srgbClr val="C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Rectangle 22"/>
          <p:cNvSpPr>
            <a:spLocks noChangeArrowheads="1"/>
          </p:cNvSpPr>
          <p:nvPr/>
        </p:nvSpPr>
        <p:spPr bwMode="auto">
          <a:xfrm>
            <a:off x="4732474" y="2458585"/>
            <a:ext cx="25107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02  </a:t>
            </a:r>
            <a:r>
              <a:rPr lang="zh-CN" altLang="en-US" sz="2278" b="1" dirty="0">
                <a:latin typeface="微软雅黑" pitchFamily="34" charset="-122"/>
                <a:ea typeface="微软雅黑" pitchFamily="34" charset="-122"/>
              </a:rPr>
              <a:t>重排序</a:t>
            </a:r>
            <a:endParaRPr lang="zh-CN" altLang="en-US" sz="2278" b="1" dirty="0">
              <a:latin typeface="微软雅黑" pitchFamily="34" charset="-122"/>
              <a:ea typeface="微软雅黑" pitchFamily="34" charset="-122"/>
            </a:endParaRPr>
          </a:p>
        </p:txBody>
      </p:sp>
      <p:sp>
        <p:nvSpPr>
          <p:cNvPr id="17" name="Rectangle 22"/>
          <p:cNvSpPr>
            <a:spLocks noChangeArrowheads="1"/>
          </p:cNvSpPr>
          <p:nvPr/>
        </p:nvSpPr>
        <p:spPr bwMode="auto">
          <a:xfrm>
            <a:off x="4732475" y="1763569"/>
            <a:ext cx="2612340"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solidFill>
                  <a:schemeClr val="bg1"/>
                </a:solidFill>
                <a:latin typeface="Impact" panose="020B0806030902050204" pitchFamily="34" charset="0"/>
                <a:ea typeface="微软雅黑" pitchFamily="34" charset="-122"/>
                <a:sym typeface="Arial" pitchFamily="34" charset="0"/>
              </a:rPr>
              <a:t>01  </a:t>
            </a:r>
            <a:r>
              <a:rPr lang="zh-CN" altLang="en-US" sz="2278" b="1" dirty="0">
                <a:solidFill>
                  <a:schemeClr val="bg1"/>
                </a:solidFill>
                <a:latin typeface="微软雅黑" pitchFamily="34" charset="-122"/>
                <a:ea typeface="微软雅黑" pitchFamily="34" charset="-122"/>
                <a:sym typeface="Arial" pitchFamily="34" charset="0"/>
              </a:rPr>
              <a:t>内存模型</a:t>
            </a:r>
            <a:endParaRPr lang="zh-CN" altLang="en-US" sz="2278" b="1" dirty="0">
              <a:solidFill>
                <a:schemeClr val="bg1"/>
              </a:solidFill>
              <a:latin typeface="微软雅黑" pitchFamily="34" charset="-122"/>
              <a:ea typeface="微软雅黑" pitchFamily="34" charset="-122"/>
              <a:sym typeface="Arial" pitchFamily="34" charset="0"/>
            </a:endParaRPr>
          </a:p>
        </p:txBody>
      </p:sp>
      <p:sp>
        <p:nvSpPr>
          <p:cNvPr id="18" name="Rectangle 22"/>
          <p:cNvSpPr>
            <a:spLocks noChangeArrowheads="1"/>
          </p:cNvSpPr>
          <p:nvPr/>
        </p:nvSpPr>
        <p:spPr bwMode="auto">
          <a:xfrm>
            <a:off x="4732474" y="3153601"/>
            <a:ext cx="254935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a:lnSpc>
                <a:spcPct val="120000"/>
              </a:lnSpc>
            </a:pPr>
            <a:r>
              <a:rPr lang="en-US" altLang="zh-CN" sz="2278" dirty="0">
                <a:latin typeface="Impact" panose="020B0806030902050204" pitchFamily="34" charset="0"/>
                <a:ea typeface="微软雅黑" pitchFamily="34" charset="-122"/>
                <a:sym typeface="Arial" pitchFamily="34" charset="0"/>
              </a:rPr>
              <a:t>03  </a:t>
            </a:r>
            <a:r>
              <a:rPr lang="en-US" altLang="zh-CN" sz="2278" b="1" dirty="0">
                <a:latin typeface="微软雅黑" pitchFamily="34" charset="-122"/>
                <a:ea typeface="微软雅黑" pitchFamily="34" charset="-122"/>
                <a:sym typeface="Arial" pitchFamily="34" charset="0"/>
              </a:rPr>
              <a:t>Volatile</a:t>
            </a:r>
          </a:p>
        </p:txBody>
      </p:sp>
      <p:sp>
        <p:nvSpPr>
          <p:cNvPr id="19" name="Rectangle 22"/>
          <p:cNvSpPr>
            <a:spLocks noChangeArrowheads="1"/>
          </p:cNvSpPr>
          <p:nvPr/>
        </p:nvSpPr>
        <p:spPr bwMode="auto">
          <a:xfrm>
            <a:off x="4732474" y="3848617"/>
            <a:ext cx="2777143"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rPr>
              <a:t>04  </a:t>
            </a:r>
            <a:r>
              <a:rPr lang="zh-CN" altLang="en-US" sz="2278" b="1" dirty="0">
                <a:latin typeface="微软雅黑" pitchFamily="34" charset="-122"/>
                <a:ea typeface="微软雅黑" pitchFamily="34" charset="-122"/>
              </a:rPr>
              <a:t>常用场景的坑</a:t>
            </a:r>
            <a:endParaRPr lang="zh-CN" altLang="en-US" sz="2278" b="1" dirty="0">
              <a:latin typeface="微软雅黑" pitchFamily="34" charset="-122"/>
              <a:ea typeface="微软雅黑" pitchFamily="34" charset="-122"/>
            </a:endParaRPr>
          </a:p>
        </p:txBody>
      </p:sp>
      <p:sp>
        <p:nvSpPr>
          <p:cNvPr id="20" name="Rectangle 22"/>
          <p:cNvSpPr>
            <a:spLocks noChangeArrowheads="1"/>
          </p:cNvSpPr>
          <p:nvPr/>
        </p:nvSpPr>
        <p:spPr bwMode="auto">
          <a:xfrm>
            <a:off x="4732474" y="4543634"/>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05  </a:t>
            </a:r>
            <a:r>
              <a:rPr lang="zh-CN" altLang="en-US" sz="2278" b="1" dirty="0">
                <a:latin typeface="微软雅黑" pitchFamily="34" charset="-122"/>
                <a:ea typeface="微软雅黑" pitchFamily="34" charset="-122"/>
                <a:sym typeface="Arial" pitchFamily="34" charset="0"/>
              </a:rPr>
              <a:t>线程池的使用</a:t>
            </a:r>
            <a:endParaRPr lang="zh-CN" altLang="en-US" sz="2278" b="1" dirty="0">
              <a:latin typeface="微软雅黑" pitchFamily="34" charset="-122"/>
              <a:ea typeface="微软雅黑" pitchFamily="34" charset="-122"/>
              <a:sym typeface="Arial" pitchFamily="34" charset="0"/>
            </a:endParaRPr>
          </a:p>
        </p:txBody>
      </p:sp>
      <p:sp>
        <p:nvSpPr>
          <p:cNvPr id="22" name="矩形 21"/>
          <p:cNvSpPr/>
          <p:nvPr/>
        </p:nvSpPr>
        <p:spPr>
          <a:xfrm>
            <a:off x="-21494" y="513346"/>
            <a:ext cx="3584648" cy="5423110"/>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375912" y="1667725"/>
            <a:ext cx="1401649" cy="2048101"/>
            <a:chOff x="1126654" y="1563689"/>
            <a:chExt cx="1661214" cy="2427379"/>
          </a:xfrm>
        </p:grpSpPr>
        <p:sp>
          <p:nvSpPr>
            <p:cNvPr id="24" name="TextBox 44"/>
            <p:cNvSpPr txBox="1"/>
            <p:nvPr/>
          </p:nvSpPr>
          <p:spPr>
            <a:xfrm>
              <a:off x="1126654" y="1563689"/>
              <a:ext cx="1218177" cy="2325871"/>
            </a:xfrm>
            <a:prstGeom prst="rect">
              <a:avLst/>
            </a:prstGeom>
            <a:noFill/>
            <a:ln>
              <a:noFill/>
            </a:ln>
          </p:spPr>
          <p:txBody>
            <a:bodyPr wrap="square" lIns="91814" tIns="45907" rIns="91814" bIns="45907" rtlCol="0">
              <a:spAutoFit/>
            </a:bodyPr>
            <a:lstStyle/>
            <a:p>
              <a:pPr algn="dist"/>
              <a:r>
                <a:rPr lang="zh-CN" altLang="en-US" sz="6075" b="1" dirty="0">
                  <a:solidFill>
                    <a:schemeClr val="bg1"/>
                  </a:solidFill>
                  <a:latin typeface="微软雅黑" pitchFamily="34" charset="-122"/>
                  <a:ea typeface="微软雅黑" pitchFamily="34" charset="-122"/>
                </a:rPr>
                <a:t>目</a:t>
              </a:r>
              <a:endParaRPr lang="en-US" altLang="zh-CN" sz="6075" b="1" dirty="0">
                <a:solidFill>
                  <a:schemeClr val="bg1"/>
                </a:solidFill>
                <a:latin typeface="微软雅黑" pitchFamily="34" charset="-122"/>
                <a:ea typeface="微软雅黑" pitchFamily="34" charset="-122"/>
              </a:endParaRPr>
            </a:p>
            <a:p>
              <a:pPr algn="dist"/>
              <a:r>
                <a:rPr lang="zh-CN" altLang="en-US" sz="6075" b="1" dirty="0">
                  <a:solidFill>
                    <a:schemeClr val="bg1"/>
                  </a:solidFill>
                  <a:latin typeface="微软雅黑" pitchFamily="34" charset="-122"/>
                  <a:ea typeface="微软雅黑" pitchFamily="34" charset="-122"/>
                </a:rPr>
                <a:t>录</a:t>
              </a:r>
              <a:endParaRPr lang="zh-CN" altLang="en-US" sz="6075" b="1" dirty="0">
                <a:solidFill>
                  <a:schemeClr val="bg1"/>
                </a:solidFill>
                <a:latin typeface="微软雅黑" pitchFamily="34" charset="-122"/>
                <a:ea typeface="微软雅黑" pitchFamily="34" charset="-122"/>
              </a:endParaRPr>
            </a:p>
          </p:txBody>
        </p:sp>
        <p:sp>
          <p:nvSpPr>
            <p:cNvPr id="25" name="TextBox 45"/>
            <p:cNvSpPr txBox="1"/>
            <p:nvPr/>
          </p:nvSpPr>
          <p:spPr>
            <a:xfrm>
              <a:off x="2239815" y="2349676"/>
              <a:ext cx="548053" cy="1641392"/>
            </a:xfrm>
            <a:prstGeom prst="rect">
              <a:avLst/>
            </a:prstGeom>
            <a:noFill/>
            <a:ln>
              <a:noFill/>
            </a:ln>
          </p:spPr>
          <p:txBody>
            <a:bodyPr vert="eaVert" wrap="none" lIns="91814" tIns="45907" rIns="91814" bIns="45907" rtlCol="0">
              <a:spAutoFit/>
            </a:bodyPr>
            <a:lstStyle/>
            <a:p>
              <a:r>
                <a:rPr lang="en-US" altLang="zh-CN" b="1" dirty="0" smtClean="0">
                  <a:solidFill>
                    <a:schemeClr val="bg1"/>
                  </a:solidFill>
                  <a:latin typeface="微软雅黑" pitchFamily="34" charset="-122"/>
                  <a:ea typeface="微软雅黑" pitchFamily="34" charset="-122"/>
                </a:rPr>
                <a:t>CONTENTS</a:t>
              </a:r>
              <a:endParaRPr lang="zh-CN" altLang="en-US" b="1" dirty="0">
                <a:solidFill>
                  <a:schemeClr val="bg1"/>
                </a:solidFill>
                <a:latin typeface="微软雅黑" pitchFamily="34" charset="-122"/>
                <a:ea typeface="微软雅黑" pitchFamily="34" charset="-122"/>
              </a:endParaRPr>
            </a:p>
          </p:txBody>
        </p:sp>
      </p:grpSp>
      <p:sp>
        <p:nvSpPr>
          <p:cNvPr id="13" name="Rectangle 22"/>
          <p:cNvSpPr>
            <a:spLocks noChangeArrowheads="1"/>
          </p:cNvSpPr>
          <p:nvPr/>
        </p:nvSpPr>
        <p:spPr bwMode="auto">
          <a:xfrm>
            <a:off x="4754105" y="5231310"/>
            <a:ext cx="2475687" cy="52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8597" tIns="49299" rIns="98597" bIns="49299">
            <a:spAutoFit/>
          </a:bodyPr>
          <a:lstStyle/>
          <a:p>
            <a:pPr fontAlgn="base">
              <a:lnSpc>
                <a:spcPct val="120000"/>
              </a:lnSpc>
            </a:pPr>
            <a:r>
              <a:rPr lang="en-US" altLang="zh-CN" sz="2278" dirty="0">
                <a:latin typeface="Impact" panose="020B0806030902050204" pitchFamily="34" charset="0"/>
                <a:ea typeface="微软雅黑" pitchFamily="34" charset="-122"/>
                <a:sym typeface="Arial" pitchFamily="34" charset="0"/>
              </a:rPr>
              <a:t>06  </a:t>
            </a:r>
            <a:r>
              <a:rPr lang="zh-CN" altLang="en-US" sz="2278" b="1" dirty="0">
                <a:latin typeface="微软雅黑" pitchFamily="34" charset="-122"/>
                <a:ea typeface="微软雅黑" pitchFamily="34" charset="-122"/>
                <a:sym typeface="Arial" pitchFamily="34" charset="0"/>
              </a:rPr>
              <a:t>其它</a:t>
            </a:r>
            <a:r>
              <a:rPr lang="en-US" altLang="zh-CN" sz="2278" b="1" dirty="0">
                <a:latin typeface="微软雅黑" pitchFamily="34" charset="-122"/>
                <a:ea typeface="微软雅黑" pitchFamily="34" charset="-122"/>
                <a:sym typeface="Arial" pitchFamily="34" charset="0"/>
              </a:rPr>
              <a:t>Tips</a:t>
            </a:r>
            <a:endParaRPr lang="zh-CN" altLang="en-US" sz="2278" b="1" dirty="0">
              <a:latin typeface="微软雅黑" pitchFamily="34" charset="-122"/>
              <a:ea typeface="微软雅黑" pitchFamily="34" charset="-122"/>
              <a:sym typeface="Arial" pitchFamily="34" charset="0"/>
            </a:endParaRPr>
          </a:p>
        </p:txBody>
      </p:sp>
    </p:spTree>
    <p:extLst>
      <p:ext uri="{BB962C8B-B14F-4D97-AF65-F5344CB8AC3E}">
        <p14:creationId xmlns:p14="http://schemas.microsoft.com/office/powerpoint/2010/main" val="182398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500"/>
                                        <p:tgtEl>
                                          <p:spTgt spid="22"/>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left)">
                                      <p:cBhvr>
                                        <p:cTn id="12" dur="500"/>
                                        <p:tgtEl>
                                          <p:spTgt spid="23"/>
                                        </p:tgtEl>
                                      </p:cBhvr>
                                    </p:animEffect>
                                  </p:childTnLst>
                                </p:cTn>
                              </p:par>
                              <p:par>
                                <p:cTn id="13" presetID="2" presetClass="entr" presetSubtype="4" fill="hold" grpId="0" nodeType="withEffect">
                                  <p:stCondLst>
                                    <p:cond delay="1000"/>
                                  </p:stCondLst>
                                  <p:iterate type="lt">
                                    <p:tmPct val="0"/>
                                  </p:iterate>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000"/>
                                  </p:stCondLst>
                                  <p:iterate type="lt">
                                    <p:tmPct val="0"/>
                                  </p:iterate>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iterate type="lt">
                                    <p:tmPct val="0"/>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iterate type="lt">
                                    <p:tmPct val="0"/>
                                  </p:iterate>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iterate type="lt">
                                    <p:tmPct val="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8" fill="hold" grpId="0" nodeType="withEffect">
                                  <p:stCondLst>
                                    <p:cond delay="16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4" fill="hold" grpId="0" nodeType="withEffect">
                                  <p:stCondLst>
                                    <p:cond delay="1000"/>
                                  </p:stCondLst>
                                  <p:iterate type="lt">
                                    <p:tmPct val="0"/>
                                  </p:iterate>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p:bldP spid="19" grpId="0"/>
      <p:bldP spid="20" grpId="0"/>
      <p:bldP spid="2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a:latin typeface="Microsoft YaHei" charset="0"/>
                <a:ea typeface="Microsoft YaHei" charset="0"/>
                <a:cs typeface="Microsoft YaHei" charset="0"/>
              </a:rPr>
              <a:t>JMM</a:t>
            </a:r>
            <a:r>
              <a:rPr kumimoji="1" lang="zh-CN" altLang="en-US" sz="2800">
                <a:latin typeface="Microsoft YaHei" charset="0"/>
                <a:ea typeface="Microsoft YaHei" charset="0"/>
                <a:cs typeface="Microsoft YaHei" charset="0"/>
              </a:rPr>
              <a:t>（</a:t>
            </a:r>
            <a:r>
              <a:rPr kumimoji="1" lang="en-US" altLang="zh-CN" sz="2800">
                <a:latin typeface="Microsoft YaHei" charset="0"/>
                <a:ea typeface="Microsoft YaHei" charset="0"/>
                <a:cs typeface="Microsoft YaHei" charset="0"/>
              </a:rPr>
              <a:t>Java Memory Model</a:t>
            </a:r>
            <a:r>
              <a:rPr kumimoji="1" lang="zh-CN" altLang="en-US" sz="2800">
                <a:latin typeface="Microsoft YaHei" charset="0"/>
                <a:ea typeface="Microsoft YaHei" charset="0"/>
                <a:cs typeface="Microsoft YaHei" charset="0"/>
              </a:rPr>
              <a:t>）简介</a:t>
            </a:r>
          </a:p>
        </p:txBody>
      </p:sp>
      <p:cxnSp>
        <p:nvCxnSpPr>
          <p:cNvPr id="4" name="直接连接符 5"/>
          <p:cNvCxnSpPr>
            <a:cxnSpLocks noChangeShapeType="1"/>
          </p:cNvCxnSpPr>
          <p:nvPr/>
        </p:nvCxnSpPr>
        <p:spPr bwMode="auto">
          <a:xfrm>
            <a:off x="1357313" y="857250"/>
            <a:ext cx="7388225" cy="9525"/>
          </a:xfrm>
          <a:prstGeom prst="line">
            <a:avLst/>
          </a:prstGeom>
          <a:noFill/>
          <a:ln w="12000">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5" name="直接连接符 13"/>
          <p:cNvCxnSpPr>
            <a:cxnSpLocks noChangeShapeType="1"/>
          </p:cNvCxnSpPr>
          <p:nvPr/>
        </p:nvCxnSpPr>
        <p:spPr bwMode="auto">
          <a:xfrm>
            <a:off x="1546225" y="835812"/>
            <a:ext cx="7199313" cy="9525"/>
          </a:xfrm>
          <a:prstGeom prst="line">
            <a:avLst/>
          </a:prstGeom>
          <a:noFill/>
          <a:ln w="12000">
            <a:solidFill>
              <a:srgbClr val="5F5F5F"/>
            </a:solidFill>
            <a:prstDash val="sysDot"/>
            <a:round/>
            <a:headEnd/>
            <a:tailEnd/>
          </a:ln>
          <a:extLst>
            <a:ext uri="{909E8E84-426E-40DD-AFC4-6F175D3DCCD1}">
              <a14:hiddenFill xmlns:a14="http://schemas.microsoft.com/office/drawing/2010/main">
                <a:noFill/>
              </a14:hiddenFill>
            </a:ext>
          </a:extLst>
        </p:spPr>
      </p:cxnSp>
      <p:sp>
        <p:nvSpPr>
          <p:cNvPr id="3" name="文本框 2"/>
          <p:cNvSpPr txBox="1"/>
          <p:nvPr/>
        </p:nvSpPr>
        <p:spPr>
          <a:xfrm>
            <a:off x="425517" y="1009022"/>
            <a:ext cx="8539517" cy="923330"/>
          </a:xfrm>
          <a:prstGeom prst="rect">
            <a:avLst/>
          </a:prstGeom>
          <a:noFill/>
        </p:spPr>
        <p:txBody>
          <a:bodyPr wrap="none" rtlCol="0">
            <a:spAutoFit/>
          </a:bodyPr>
          <a:lstStyle/>
          <a:p>
            <a:pPr marL="285750" indent="-285750">
              <a:buFont typeface="Arial" charset="0"/>
              <a:buChar char="•"/>
            </a:pPr>
            <a:r>
              <a:rPr lang="en-US" altLang="zh-CN" b="1"/>
              <a:t>JMM</a:t>
            </a:r>
            <a:r>
              <a:rPr lang="zh-CN" altLang="en-US" b="1"/>
              <a:t>定义了线程和主内存之间的抽象关系：线程之间的共享变量存储在主内存</a:t>
            </a:r>
          </a:p>
          <a:p>
            <a:r>
              <a:rPr lang="zh-CN" altLang="en-US" b="1"/>
              <a:t>（</a:t>
            </a:r>
            <a:r>
              <a:rPr lang="en-US" altLang="zh-CN" b="1"/>
              <a:t>main memory</a:t>
            </a:r>
            <a:r>
              <a:rPr lang="zh-CN" altLang="en-US" b="1"/>
              <a:t>）中，每个线程都有一个私有的本地内存（</a:t>
            </a:r>
            <a:r>
              <a:rPr lang="en-US" altLang="zh-CN" b="1"/>
              <a:t>local memory</a:t>
            </a:r>
            <a:r>
              <a:rPr lang="zh-CN" altLang="en-US" b="1"/>
              <a:t>），</a:t>
            </a:r>
          </a:p>
          <a:p>
            <a:r>
              <a:rPr lang="zh-CN" altLang="en-US" b="1"/>
              <a:t>本地内存中存储了该线程以读</a:t>
            </a:r>
            <a:r>
              <a:rPr lang="en-US" altLang="zh-CN" b="1"/>
              <a:t>/</a:t>
            </a:r>
            <a:r>
              <a:rPr lang="zh-CN" altLang="en-US" b="1"/>
              <a:t>写共享变量的副本。</a:t>
            </a:r>
            <a:endParaRPr kumimoji="1" lang="zh-CN" altLang="en-US">
              <a:latin typeface="Microsoft YaHei" charset="0"/>
              <a:ea typeface="Microsoft YaHei" charset="0"/>
              <a:cs typeface="Microsoft YaHei" charset="0"/>
            </a:endParaRPr>
          </a:p>
        </p:txBody>
      </p:sp>
      <p:sp>
        <p:nvSpPr>
          <p:cNvPr id="6" name="矩形 5"/>
          <p:cNvSpPr/>
          <p:nvPr/>
        </p:nvSpPr>
        <p:spPr>
          <a:xfrm>
            <a:off x="2838443" y="1944115"/>
            <a:ext cx="1440660" cy="5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CPU1</a:t>
            </a:r>
            <a:endParaRPr kumimoji="1" lang="zh-CN" altLang="en-US"/>
          </a:p>
        </p:txBody>
      </p:sp>
      <p:sp>
        <p:nvSpPr>
          <p:cNvPr id="7" name="矩形 6"/>
          <p:cNvSpPr/>
          <p:nvPr/>
        </p:nvSpPr>
        <p:spPr>
          <a:xfrm>
            <a:off x="5578078" y="1944115"/>
            <a:ext cx="1440660" cy="5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CPU2</a:t>
            </a:r>
            <a:endParaRPr kumimoji="1" lang="zh-CN" altLang="en-US"/>
          </a:p>
        </p:txBody>
      </p:sp>
      <p:sp>
        <p:nvSpPr>
          <p:cNvPr id="8" name="圆角矩形 7"/>
          <p:cNvSpPr/>
          <p:nvPr/>
        </p:nvSpPr>
        <p:spPr>
          <a:xfrm>
            <a:off x="2838444" y="3024610"/>
            <a:ext cx="1440660" cy="79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t>Cache1</a:t>
            </a:r>
            <a:endParaRPr kumimoji="1" lang="zh-CN" altLang="en-US" sz="1600"/>
          </a:p>
          <a:p>
            <a:pPr algn="ctr"/>
            <a:endParaRPr kumimoji="1" lang="zh-CN" altLang="en-US" sz="1600"/>
          </a:p>
          <a:p>
            <a:pPr algn="ctr"/>
            <a:endParaRPr kumimoji="1" lang="zh-CN" altLang="en-US"/>
          </a:p>
        </p:txBody>
      </p:sp>
      <p:sp>
        <p:nvSpPr>
          <p:cNvPr id="9" name="圆角矩形 8"/>
          <p:cNvSpPr/>
          <p:nvPr/>
        </p:nvSpPr>
        <p:spPr>
          <a:xfrm>
            <a:off x="5578078" y="3024610"/>
            <a:ext cx="1440660" cy="79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t>Cache2</a:t>
            </a:r>
            <a:endParaRPr kumimoji="1" lang="zh-CN" altLang="en-US" sz="1600"/>
          </a:p>
          <a:p>
            <a:pPr algn="ctr"/>
            <a:endParaRPr kumimoji="1" lang="zh-CN" altLang="en-US" sz="1600"/>
          </a:p>
          <a:p>
            <a:pPr algn="ctr"/>
            <a:endParaRPr kumimoji="1" lang="zh-CN" altLang="en-US" sz="1600"/>
          </a:p>
        </p:txBody>
      </p:sp>
      <p:sp>
        <p:nvSpPr>
          <p:cNvPr id="10" name="罐形 9"/>
          <p:cNvSpPr/>
          <p:nvPr/>
        </p:nvSpPr>
        <p:spPr>
          <a:xfrm>
            <a:off x="2698752" y="4645494"/>
            <a:ext cx="4533704" cy="12245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主内存</a:t>
            </a:r>
          </a:p>
          <a:p>
            <a:pPr algn="ctr"/>
            <a:endParaRPr kumimoji="1" lang="zh-CN" altLang="en-US"/>
          </a:p>
          <a:p>
            <a:pPr algn="ctr"/>
            <a:endParaRPr kumimoji="1" lang="zh-CN" altLang="en-US"/>
          </a:p>
        </p:txBody>
      </p:sp>
      <p:sp>
        <p:nvSpPr>
          <p:cNvPr id="11" name="下箭头 10"/>
          <p:cNvSpPr/>
          <p:nvPr/>
        </p:nvSpPr>
        <p:spPr>
          <a:xfrm>
            <a:off x="3378690" y="2520379"/>
            <a:ext cx="360165" cy="504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下箭头 11"/>
          <p:cNvSpPr/>
          <p:nvPr/>
        </p:nvSpPr>
        <p:spPr>
          <a:xfrm>
            <a:off x="6118325" y="2520379"/>
            <a:ext cx="360165" cy="504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上下箭头 12"/>
          <p:cNvSpPr/>
          <p:nvPr/>
        </p:nvSpPr>
        <p:spPr>
          <a:xfrm>
            <a:off x="3378690" y="3816972"/>
            <a:ext cx="360165" cy="97565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上下箭头 13"/>
          <p:cNvSpPr/>
          <p:nvPr/>
        </p:nvSpPr>
        <p:spPr>
          <a:xfrm>
            <a:off x="6118325" y="3816972"/>
            <a:ext cx="360165" cy="97565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2877800" y="5115244"/>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共享变量</a:t>
            </a:r>
          </a:p>
        </p:txBody>
      </p:sp>
      <p:sp>
        <p:nvSpPr>
          <p:cNvPr id="16" name="椭圆 15"/>
          <p:cNvSpPr/>
          <p:nvPr/>
        </p:nvSpPr>
        <p:spPr>
          <a:xfrm>
            <a:off x="4390686" y="5257633"/>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共享变量</a:t>
            </a:r>
          </a:p>
        </p:txBody>
      </p:sp>
      <p:sp>
        <p:nvSpPr>
          <p:cNvPr id="17" name="椭圆 16"/>
          <p:cNvSpPr/>
          <p:nvPr/>
        </p:nvSpPr>
        <p:spPr>
          <a:xfrm>
            <a:off x="5903572" y="5115244"/>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共享变量</a:t>
            </a:r>
          </a:p>
        </p:txBody>
      </p:sp>
      <p:sp>
        <p:nvSpPr>
          <p:cNvPr id="18" name="椭圆 17"/>
          <p:cNvSpPr/>
          <p:nvPr/>
        </p:nvSpPr>
        <p:spPr>
          <a:xfrm>
            <a:off x="5723489" y="3347919"/>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共享变量副本</a:t>
            </a:r>
          </a:p>
        </p:txBody>
      </p:sp>
      <p:sp>
        <p:nvSpPr>
          <p:cNvPr id="19" name="椭圆 18"/>
          <p:cNvSpPr/>
          <p:nvPr/>
        </p:nvSpPr>
        <p:spPr>
          <a:xfrm>
            <a:off x="2983854" y="3347919"/>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共享变量副本</a:t>
            </a:r>
          </a:p>
        </p:txBody>
      </p:sp>
      <p:sp>
        <p:nvSpPr>
          <p:cNvPr id="24" name="左右箭头标注 23"/>
          <p:cNvSpPr/>
          <p:nvPr/>
        </p:nvSpPr>
        <p:spPr>
          <a:xfrm>
            <a:off x="3630806" y="4139586"/>
            <a:ext cx="2593188" cy="323167"/>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JMM</a:t>
            </a:r>
            <a:endParaRPr kumimoji="1" lang="zh-CN" altLang="en-US"/>
          </a:p>
        </p:txBody>
      </p:sp>
    </p:spTree>
    <p:extLst>
      <p:ext uri="{BB962C8B-B14F-4D97-AF65-F5344CB8AC3E}">
        <p14:creationId xmlns:p14="http://schemas.microsoft.com/office/powerpoint/2010/main" val="1887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downLeft)">
                                      <p:cBhvr>
                                        <p:cTn id="25" dur="500"/>
                                        <p:tgtEl>
                                          <p:spTgt spid="7"/>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trips(downLeft)">
                                      <p:cBhvr>
                                        <p:cTn id="28" dur="500"/>
                                        <p:tgtEl>
                                          <p:spTgt spid="8"/>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Left)">
                                      <p:cBhvr>
                                        <p:cTn id="31" dur="500"/>
                                        <p:tgtEl>
                                          <p:spTgt spid="9"/>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strips(downLeft)">
                                      <p:cBhvr>
                                        <p:cTn id="34" dur="500"/>
                                        <p:tgtEl>
                                          <p:spTgt spid="10"/>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trips(downLeft)">
                                      <p:cBhvr>
                                        <p:cTn id="37" dur="500"/>
                                        <p:tgtEl>
                                          <p:spTgt spid="11"/>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trips(downLeft)">
                                      <p:cBhvr>
                                        <p:cTn id="40" dur="500"/>
                                        <p:tgtEl>
                                          <p:spTgt spid="12"/>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strips(downLeft)">
                                      <p:cBhvr>
                                        <p:cTn id="43" dur="500"/>
                                        <p:tgtEl>
                                          <p:spTgt spid="13"/>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strips(downLeft)">
                                      <p:cBhvr>
                                        <p:cTn id="46" dur="500"/>
                                        <p:tgtEl>
                                          <p:spTgt spid="14"/>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strips(downLeft)">
                                      <p:cBhvr>
                                        <p:cTn id="49" dur="500"/>
                                        <p:tgtEl>
                                          <p:spTgt spid="15"/>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strips(downLeft)">
                                      <p:cBhvr>
                                        <p:cTn id="52" dur="500"/>
                                        <p:tgtEl>
                                          <p:spTgt spid="16"/>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strips(downLeft)">
                                      <p:cBhvr>
                                        <p:cTn id="55" dur="500"/>
                                        <p:tgtEl>
                                          <p:spTgt spid="17"/>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strips(downLeft)">
                                      <p:cBhvr>
                                        <p:cTn id="58" dur="500"/>
                                        <p:tgtEl>
                                          <p:spTgt spid="18"/>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strips(downLeft)">
                                      <p:cBhvr>
                                        <p:cTn id="61" dur="500"/>
                                        <p:tgtEl>
                                          <p:spTgt spid="19"/>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strips(downLeft)">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03765" y="187325"/>
            <a:ext cx="9402167" cy="631825"/>
          </a:xfrm>
        </p:spPr>
        <p:txBody>
          <a:bodyPr/>
          <a:lstStyle/>
          <a:p>
            <a:r>
              <a:rPr lang="en-US" altLang="zh-CN" sz="2800" dirty="0">
                <a:latin typeface="微软雅黑" pitchFamily="34" charset="-122"/>
                <a:ea typeface="微软雅黑" pitchFamily="34" charset="-122"/>
                <a:cs typeface="方正兰亭中黑_GBK"/>
              </a:rPr>
              <a:t>JMM</a:t>
            </a:r>
            <a:r>
              <a:rPr lang="zh-CN" altLang="en-US" sz="2800" dirty="0">
                <a:latin typeface="微软雅黑" pitchFamily="34" charset="-122"/>
                <a:ea typeface="微软雅黑" pitchFamily="34" charset="-122"/>
                <a:cs typeface="方正兰亭中黑_GBK"/>
              </a:rPr>
              <a:t>线程通讯模型</a:t>
            </a:r>
            <a:endParaRPr lang="zh-CN" altLang="en-US" sz="2800" dirty="0" smtClean="0">
              <a:latin typeface="微软雅黑" pitchFamily="34" charset="-122"/>
              <a:ea typeface="微软雅黑" pitchFamily="34" charset="-122"/>
              <a:cs typeface="方正兰亭中黑_GBK"/>
            </a:endParaRPr>
          </a:p>
        </p:txBody>
      </p:sp>
      <p:sp>
        <p:nvSpPr>
          <p:cNvPr id="8" name="文本占位符 2"/>
          <p:cNvSpPr>
            <a:spLocks noGrp="1"/>
          </p:cNvSpPr>
          <p:nvPr>
            <p:ph type="body" sz="quarter" idx="15"/>
          </p:nvPr>
        </p:nvSpPr>
        <p:spPr>
          <a:xfrm>
            <a:off x="389322" y="907844"/>
            <a:ext cx="9508356" cy="5114343"/>
          </a:xfrm>
        </p:spPr>
        <p:txBody>
          <a:bodyPr>
            <a:noAutofit/>
          </a:bodyPr>
          <a:lstStyle/>
          <a:p>
            <a:pPr>
              <a:buFont typeface="Wingdings"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线程之间如何通信及线程之间如何</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同步</a:t>
            </a:r>
          </a:p>
          <a:p>
            <a:pPr lvl="1">
              <a:buFont typeface="Wingdings" charset="2"/>
              <a:buChar char="l"/>
            </a:pP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消息传递</a:t>
            </a:r>
          </a:p>
          <a:p>
            <a:pPr lvl="1">
              <a:buFont typeface="Wingdings" charset="2"/>
              <a:buChar char="l"/>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共享</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内存（</a:t>
            </a: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Java</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a:t>
            </a:r>
          </a:p>
          <a:p>
            <a:pPr>
              <a:buFont typeface="Wingdings" charset="2"/>
              <a:buChar char="n"/>
            </a:pP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 name="AutoShape 2" descr="/var/folders/sj/7rr9qy_n2rb28fkr0rzhjfs00000gn/T/cn.wiz.wiznoteformac/WizNote/cbc22d5c-eecd-43a2-b890-8b7ef1d6a53d/index_files/d4965b29-46aa-4844-9ad9-342738384ab7.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4371673" y="1869081"/>
            <a:ext cx="1440660" cy="5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Thread1</a:t>
            </a:r>
            <a:endParaRPr kumimoji="1" lang="zh-CN" altLang="en-US"/>
          </a:p>
        </p:txBody>
      </p:sp>
      <p:sp>
        <p:nvSpPr>
          <p:cNvPr id="10" name="矩形 9"/>
          <p:cNvSpPr/>
          <p:nvPr/>
        </p:nvSpPr>
        <p:spPr>
          <a:xfrm>
            <a:off x="7111308" y="1869081"/>
            <a:ext cx="1440660" cy="576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Thread2</a:t>
            </a:r>
            <a:endParaRPr kumimoji="1" lang="zh-CN" altLang="en-US"/>
          </a:p>
        </p:txBody>
      </p:sp>
      <p:sp>
        <p:nvSpPr>
          <p:cNvPr id="11" name="圆角矩形 10"/>
          <p:cNvSpPr/>
          <p:nvPr/>
        </p:nvSpPr>
        <p:spPr>
          <a:xfrm>
            <a:off x="4371674" y="2949576"/>
            <a:ext cx="1440660" cy="79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t>Cache1</a:t>
            </a:r>
            <a:endParaRPr kumimoji="1" lang="zh-CN" altLang="en-US" sz="1600"/>
          </a:p>
          <a:p>
            <a:pPr algn="ctr"/>
            <a:endParaRPr kumimoji="1" lang="zh-CN" altLang="en-US" sz="1600"/>
          </a:p>
          <a:p>
            <a:pPr algn="ctr"/>
            <a:endParaRPr kumimoji="1" lang="zh-CN" altLang="en-US"/>
          </a:p>
        </p:txBody>
      </p:sp>
      <p:sp>
        <p:nvSpPr>
          <p:cNvPr id="12" name="圆角矩形 11"/>
          <p:cNvSpPr/>
          <p:nvPr/>
        </p:nvSpPr>
        <p:spPr>
          <a:xfrm>
            <a:off x="7111308" y="2949576"/>
            <a:ext cx="1440660" cy="792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t>Cache2</a:t>
            </a:r>
            <a:endParaRPr kumimoji="1" lang="zh-CN" altLang="en-US" sz="1600"/>
          </a:p>
          <a:p>
            <a:pPr algn="ctr"/>
            <a:endParaRPr kumimoji="1" lang="zh-CN" altLang="en-US" sz="1600"/>
          </a:p>
          <a:p>
            <a:pPr algn="ctr"/>
            <a:endParaRPr kumimoji="1" lang="zh-CN" altLang="en-US" sz="1600"/>
          </a:p>
        </p:txBody>
      </p:sp>
      <p:sp>
        <p:nvSpPr>
          <p:cNvPr id="13" name="罐形 12"/>
          <p:cNvSpPr/>
          <p:nvPr/>
        </p:nvSpPr>
        <p:spPr>
          <a:xfrm>
            <a:off x="4231982" y="4570460"/>
            <a:ext cx="4533704" cy="122456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主内存</a:t>
            </a:r>
          </a:p>
          <a:p>
            <a:pPr algn="ctr"/>
            <a:endParaRPr kumimoji="1" lang="zh-CN" altLang="en-US"/>
          </a:p>
          <a:p>
            <a:pPr algn="ctr"/>
            <a:endParaRPr kumimoji="1" lang="zh-CN" altLang="en-US"/>
          </a:p>
        </p:txBody>
      </p:sp>
      <p:sp>
        <p:nvSpPr>
          <p:cNvPr id="14" name="下箭头 13"/>
          <p:cNvSpPr/>
          <p:nvPr/>
        </p:nvSpPr>
        <p:spPr>
          <a:xfrm>
            <a:off x="4911920" y="2445345"/>
            <a:ext cx="360165" cy="504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p:cNvSpPr/>
          <p:nvPr/>
        </p:nvSpPr>
        <p:spPr>
          <a:xfrm>
            <a:off x="7651555" y="2445345"/>
            <a:ext cx="360165" cy="504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5923916" y="5182599"/>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t>a=1</a:t>
            </a:r>
            <a:endParaRPr kumimoji="1" lang="zh-CN" altLang="en-US" sz="1200"/>
          </a:p>
        </p:txBody>
      </p:sp>
      <p:sp>
        <p:nvSpPr>
          <p:cNvPr id="21" name="椭圆 20"/>
          <p:cNvSpPr/>
          <p:nvPr/>
        </p:nvSpPr>
        <p:spPr>
          <a:xfrm>
            <a:off x="7256719" y="3272885"/>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t>a=1</a:t>
            </a:r>
            <a:endParaRPr kumimoji="1" lang="zh-CN" altLang="en-US" sz="1200"/>
          </a:p>
        </p:txBody>
      </p:sp>
      <p:sp>
        <p:nvSpPr>
          <p:cNvPr id="22" name="椭圆 21"/>
          <p:cNvSpPr/>
          <p:nvPr/>
        </p:nvSpPr>
        <p:spPr>
          <a:xfrm>
            <a:off x="4517084" y="3272885"/>
            <a:ext cx="1149835" cy="43219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t>a=1</a:t>
            </a:r>
            <a:endParaRPr kumimoji="1" lang="zh-CN" altLang="en-US" sz="1200"/>
          </a:p>
        </p:txBody>
      </p:sp>
      <p:sp>
        <p:nvSpPr>
          <p:cNvPr id="24" name="下箭头 23"/>
          <p:cNvSpPr/>
          <p:nvPr/>
        </p:nvSpPr>
        <p:spPr>
          <a:xfrm>
            <a:off x="4858304" y="3769767"/>
            <a:ext cx="493088" cy="947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步骤一</a:t>
            </a:r>
          </a:p>
        </p:txBody>
      </p:sp>
      <p:sp>
        <p:nvSpPr>
          <p:cNvPr id="5" name="上箭头 4"/>
          <p:cNvSpPr/>
          <p:nvPr/>
        </p:nvSpPr>
        <p:spPr>
          <a:xfrm>
            <a:off x="7626858" y="3731680"/>
            <a:ext cx="517331" cy="9478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步骤二</a:t>
            </a:r>
          </a:p>
        </p:txBody>
      </p:sp>
      <p:sp>
        <p:nvSpPr>
          <p:cNvPr id="6" name="五边形 5"/>
          <p:cNvSpPr/>
          <p:nvPr/>
        </p:nvSpPr>
        <p:spPr>
          <a:xfrm>
            <a:off x="5923916" y="1869082"/>
            <a:ext cx="1149835" cy="5762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线程</a:t>
            </a:r>
            <a:r>
              <a:rPr kumimoji="1" lang="en-US" altLang="zh-CN" sz="1200"/>
              <a:t>1</a:t>
            </a:r>
            <a:r>
              <a:rPr kumimoji="1" lang="zh-CN" altLang="en-US" sz="1200"/>
              <a:t>向</a:t>
            </a:r>
            <a:r>
              <a:rPr kumimoji="1" lang="en-US" altLang="zh-CN" sz="1200"/>
              <a:t>2</a:t>
            </a:r>
            <a:r>
              <a:rPr kumimoji="1" lang="zh-CN" altLang="en-US" sz="1200"/>
              <a:t>发送消息</a:t>
            </a:r>
          </a:p>
        </p:txBody>
      </p:sp>
      <p:sp>
        <p:nvSpPr>
          <p:cNvPr id="25" name="左箭头标注 24"/>
          <p:cNvSpPr/>
          <p:nvPr/>
        </p:nvSpPr>
        <p:spPr>
          <a:xfrm>
            <a:off x="8011720" y="3923900"/>
            <a:ext cx="1525793" cy="602213"/>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读取主存</a:t>
            </a:r>
          </a:p>
        </p:txBody>
      </p:sp>
      <p:sp>
        <p:nvSpPr>
          <p:cNvPr id="26" name="右箭头标注 25"/>
          <p:cNvSpPr/>
          <p:nvPr/>
        </p:nvSpPr>
        <p:spPr>
          <a:xfrm>
            <a:off x="3448224" y="3903563"/>
            <a:ext cx="1515629" cy="60221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刷入主存</a:t>
            </a:r>
          </a:p>
        </p:txBody>
      </p:sp>
    </p:spTree>
    <p:extLst>
      <p:ext uri="{BB962C8B-B14F-4D97-AF65-F5344CB8AC3E}">
        <p14:creationId xmlns:p14="http://schemas.microsoft.com/office/powerpoint/2010/main" val="97391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p:tgtEl>
                                          <p:spTgt spid="8">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p:tgtEl>
                                          <p:spTgt spid="8">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trips(downLeft)">
                                      <p:cBhvr>
                                        <p:cTn id="25" dur="500"/>
                                        <p:tgtEl>
                                          <p:spTgt spid="9"/>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strips(downLeft)">
                                      <p:cBhvr>
                                        <p:cTn id="28" dur="500"/>
                                        <p:tgtEl>
                                          <p:spTgt spid="10"/>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downLeft)">
                                      <p:cBhvr>
                                        <p:cTn id="31" dur="500"/>
                                        <p:tgtEl>
                                          <p:spTgt spid="11"/>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strips(downLeft)">
                                      <p:cBhvr>
                                        <p:cTn id="34" dur="500"/>
                                        <p:tgtEl>
                                          <p:spTgt spid="12"/>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strips(downLeft)">
                                      <p:cBhvr>
                                        <p:cTn id="37" dur="500"/>
                                        <p:tgtEl>
                                          <p:spTgt spid="13"/>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strips(downLeft)">
                                      <p:cBhvr>
                                        <p:cTn id="40" dur="500"/>
                                        <p:tgtEl>
                                          <p:spTgt spid="14"/>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strips(downLeft)">
                                      <p:cBhvr>
                                        <p:cTn id="43" dur="500"/>
                                        <p:tgtEl>
                                          <p:spTgt spid="15"/>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strips(downLeft)">
                                      <p:cBhvr>
                                        <p:cTn id="46" dur="500"/>
                                        <p:tgtEl>
                                          <p:spTgt spid="19"/>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strips(downLeft)">
                                      <p:cBhvr>
                                        <p:cTn id="49" dur="500"/>
                                        <p:tgtEl>
                                          <p:spTgt spid="21"/>
                                        </p:tgtEl>
                                      </p:cBhvr>
                                    </p:animEffect>
                                  </p:childTnLst>
                                </p:cTn>
                              </p:par>
                              <p:par>
                                <p:cTn id="50" presetID="18" presetClass="entr" presetSubtype="12"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trips(downLeft)">
                                      <p:cBhvr>
                                        <p:cTn id="52" dur="500"/>
                                        <p:tgtEl>
                                          <p:spTgt spid="22"/>
                                        </p:tgtEl>
                                      </p:cBhvr>
                                    </p:animEffect>
                                  </p:childTnLst>
                                </p:cTn>
                              </p:par>
                              <p:par>
                                <p:cTn id="53" presetID="18" presetClass="entr" presetSubtype="12"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strips(downLeft)">
                                      <p:cBhvr>
                                        <p:cTn id="55" dur="500"/>
                                        <p:tgtEl>
                                          <p:spTgt spid="24"/>
                                        </p:tgtEl>
                                      </p:cBhvr>
                                    </p:animEffect>
                                  </p:childTnLst>
                                </p:cTn>
                              </p:par>
                              <p:par>
                                <p:cTn id="56" presetID="18" presetClass="entr" presetSubtype="12"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strips(downLeft)">
                                      <p:cBhvr>
                                        <p:cTn id="58" dur="500"/>
                                        <p:tgtEl>
                                          <p:spTgt spid="5"/>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strips(downLeft)">
                                      <p:cBhvr>
                                        <p:cTn id="61" dur="500"/>
                                        <p:tgtEl>
                                          <p:spTgt spid="6"/>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strips(downLeft)">
                                      <p:cBhvr>
                                        <p:cTn id="64" dur="500"/>
                                        <p:tgtEl>
                                          <p:spTgt spid="25"/>
                                        </p:tgtEl>
                                      </p:cBhvr>
                                    </p:animEffect>
                                  </p:childTnLst>
                                </p:cTn>
                              </p:par>
                              <p:par>
                                <p:cTn id="65" presetID="18" presetClass="entr" presetSubtype="12"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strips(downLeft)">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9" grpId="0" animBg="1"/>
      <p:bldP spid="21" grpId="0" animBg="1"/>
      <p:bldP spid="22" grpId="0" animBg="1"/>
      <p:bldP spid="24" grpId="0" animBg="1"/>
      <p:bldP spid="5" grpId="0" animBg="1"/>
      <p:bldP spid="6"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257" y="202605"/>
            <a:ext cx="9580388" cy="633207"/>
          </a:xfrm>
        </p:spPr>
        <p:txBody>
          <a:bodyPr/>
          <a:lstStyle/>
          <a:p>
            <a:r>
              <a:rPr lang="zh-CN" altLang="en-US" sz="2800" dirty="0">
                <a:latin typeface="微软雅黑" pitchFamily="34" charset="-122"/>
                <a:ea typeface="微软雅黑" pitchFamily="34" charset="-122"/>
                <a:cs typeface="方正兰亭中黑_GBK"/>
              </a:rPr>
              <a:t>共享内存</a:t>
            </a:r>
            <a:endParaRPr kumimoji="1" lang="zh-CN" altLang="en-US" sz="2800">
              <a:latin typeface="Microsoft YaHei" charset="0"/>
              <a:ea typeface="Microsoft YaHei" charset="0"/>
              <a:cs typeface="Microsoft YaHei" charset="0"/>
            </a:endParaRPr>
          </a:p>
        </p:txBody>
      </p:sp>
      <p:cxnSp>
        <p:nvCxnSpPr>
          <p:cNvPr id="4" name="直接连接符 5"/>
          <p:cNvCxnSpPr>
            <a:cxnSpLocks noChangeShapeType="1"/>
          </p:cNvCxnSpPr>
          <p:nvPr/>
        </p:nvCxnSpPr>
        <p:spPr bwMode="auto">
          <a:xfrm>
            <a:off x="1357313" y="857250"/>
            <a:ext cx="7388225" cy="9525"/>
          </a:xfrm>
          <a:prstGeom prst="line">
            <a:avLst/>
          </a:prstGeom>
          <a:noFill/>
          <a:ln w="12000">
            <a:solidFill>
              <a:schemeClr val="bg2"/>
            </a:solidFill>
            <a:prstDash val="sysDot"/>
            <a:round/>
            <a:headEnd/>
            <a:tailEnd/>
          </a:ln>
          <a:extLst>
            <a:ext uri="{909E8E84-426E-40DD-AFC4-6F175D3DCCD1}">
              <a14:hiddenFill xmlns:a14="http://schemas.microsoft.com/office/drawing/2010/main">
                <a:noFill/>
              </a14:hiddenFill>
            </a:ext>
          </a:extLst>
        </p:spPr>
      </p:cxnSp>
      <p:cxnSp>
        <p:nvCxnSpPr>
          <p:cNvPr id="5" name="直接连接符 13"/>
          <p:cNvCxnSpPr>
            <a:cxnSpLocks noChangeShapeType="1"/>
          </p:cNvCxnSpPr>
          <p:nvPr/>
        </p:nvCxnSpPr>
        <p:spPr bwMode="auto">
          <a:xfrm>
            <a:off x="1587500" y="857250"/>
            <a:ext cx="7199313" cy="9525"/>
          </a:xfrm>
          <a:prstGeom prst="line">
            <a:avLst/>
          </a:prstGeom>
          <a:noFill/>
          <a:ln w="12000">
            <a:solidFill>
              <a:srgbClr val="5F5F5F"/>
            </a:solidFill>
            <a:prstDash val="sysDot"/>
            <a:round/>
            <a:headEnd/>
            <a:tailEnd/>
          </a:ln>
          <a:extLst>
            <a:ext uri="{909E8E84-426E-40DD-AFC4-6F175D3DCCD1}">
              <a14:hiddenFill xmlns:a14="http://schemas.microsoft.com/office/drawing/2010/main">
                <a:noFill/>
              </a14:hiddenFill>
            </a:ext>
          </a:extLst>
        </p:spPr>
      </p:cxnSp>
      <p:sp>
        <p:nvSpPr>
          <p:cNvPr id="6" name="内容占位符 7"/>
          <p:cNvSpPr txBox="1">
            <a:spLocks/>
          </p:cNvSpPr>
          <p:nvPr/>
        </p:nvSpPr>
        <p:spPr>
          <a:xfrm>
            <a:off x="486739" y="1123944"/>
            <a:ext cx="8229600" cy="3943350"/>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smtClean="0">
                <a:solidFill>
                  <a:schemeClr val="tx1">
                    <a:lumMod val="75000"/>
                    <a:lumOff val="25000"/>
                  </a:schemeClr>
                </a:solidFill>
                <a:latin typeface="Microsoft YaHei" charset="0"/>
                <a:ea typeface="Microsoft YaHei" charset="0"/>
                <a:cs typeface="Microsoft YaHei" charset="0"/>
              </a:rPr>
              <a:t>多个线程可以并发操作的内存</a:t>
            </a:r>
          </a:p>
          <a:p>
            <a:r>
              <a:rPr lang="zh-CN" altLang="en-US" sz="2400" dirty="0" smtClean="0">
                <a:solidFill>
                  <a:schemeClr val="tx1">
                    <a:lumMod val="75000"/>
                    <a:lumOff val="25000"/>
                  </a:schemeClr>
                </a:solidFill>
                <a:latin typeface="Microsoft YaHei" charset="0"/>
                <a:ea typeface="Microsoft YaHei" charset="0"/>
                <a:cs typeface="Microsoft YaHei" charset="0"/>
              </a:rPr>
              <a:t>所有内存都是共享的吗？</a:t>
            </a:r>
            <a:endParaRPr lang="en-US" altLang="zh-CN" sz="2400" dirty="0" smtClean="0">
              <a:solidFill>
                <a:schemeClr val="tx1">
                  <a:lumMod val="75000"/>
                  <a:lumOff val="25000"/>
                </a:schemeClr>
              </a:solidFill>
              <a:latin typeface="Microsoft YaHei" charset="0"/>
              <a:ea typeface="Microsoft YaHei" charset="0"/>
              <a:cs typeface="Microsoft YaHei" charset="0"/>
            </a:endParaRPr>
          </a:p>
          <a:p>
            <a:pPr lvl="1"/>
            <a:r>
              <a:rPr lang="zh-CN" altLang="en-US" sz="2000" dirty="0" smtClean="0">
                <a:solidFill>
                  <a:schemeClr val="tx1">
                    <a:lumMod val="75000"/>
                    <a:lumOff val="25000"/>
                  </a:schemeClr>
                </a:solidFill>
                <a:latin typeface="Microsoft YaHei" charset="0"/>
                <a:ea typeface="Microsoft YaHei" charset="0"/>
                <a:cs typeface="Microsoft YaHei" charset="0"/>
              </a:rPr>
              <a:t>栈上分配的变量（局部变量）是线程安全的</a:t>
            </a:r>
          </a:p>
          <a:p>
            <a:pPr lvl="1"/>
            <a:r>
              <a:rPr lang="zh-CN" altLang="en-US" sz="2000" dirty="0" smtClean="0">
                <a:solidFill>
                  <a:schemeClr val="tx1">
                    <a:lumMod val="75000"/>
                    <a:lumOff val="25000"/>
                  </a:schemeClr>
                </a:solidFill>
                <a:latin typeface="Microsoft YaHei" charset="0"/>
                <a:ea typeface="Microsoft YaHei" charset="0"/>
                <a:cs typeface="Microsoft YaHei" charset="0"/>
              </a:rPr>
              <a:t>全局的对象（</a:t>
            </a:r>
            <a:r>
              <a:rPr lang="en-US" altLang="zh-CN" sz="2000" dirty="0" smtClean="0">
                <a:solidFill>
                  <a:schemeClr val="tx1">
                    <a:lumMod val="75000"/>
                    <a:lumOff val="25000"/>
                  </a:schemeClr>
                </a:solidFill>
                <a:latin typeface="Microsoft YaHei" charset="0"/>
                <a:ea typeface="Microsoft YaHei" charset="0"/>
                <a:cs typeface="Microsoft YaHei" charset="0"/>
              </a:rPr>
              <a:t>noheap</a:t>
            </a:r>
            <a:r>
              <a:rPr lang="zh-CN" altLang="en-US" sz="2000" dirty="0" smtClean="0">
                <a:solidFill>
                  <a:schemeClr val="tx1">
                    <a:lumMod val="75000"/>
                    <a:lumOff val="25000"/>
                  </a:schemeClr>
                </a:solidFill>
                <a:latin typeface="Microsoft YaHei" charset="0"/>
                <a:ea typeface="Microsoft YaHei" charset="0"/>
                <a:cs typeface="Microsoft YaHei" charset="0"/>
              </a:rPr>
              <a:t>）</a:t>
            </a:r>
          </a:p>
          <a:p>
            <a:pPr lvl="1"/>
            <a:r>
              <a:rPr lang="zh-CN" altLang="en-US" sz="2000" dirty="0" smtClean="0">
                <a:solidFill>
                  <a:schemeClr val="tx1">
                    <a:lumMod val="75000"/>
                    <a:lumOff val="25000"/>
                  </a:schemeClr>
                </a:solidFill>
                <a:latin typeface="Microsoft YaHei" charset="0"/>
                <a:ea typeface="Microsoft YaHei" charset="0"/>
                <a:cs typeface="Microsoft YaHei" charset="0"/>
              </a:rPr>
              <a:t>堆内的对象（</a:t>
            </a:r>
            <a:r>
              <a:rPr lang="en-US" altLang="zh-CN" sz="2000" dirty="0" smtClean="0">
                <a:solidFill>
                  <a:schemeClr val="tx1">
                    <a:lumMod val="75000"/>
                    <a:lumOff val="25000"/>
                  </a:schemeClr>
                </a:solidFill>
                <a:latin typeface="Microsoft YaHei" charset="0"/>
                <a:ea typeface="Microsoft YaHei" charset="0"/>
                <a:cs typeface="Microsoft YaHei" charset="0"/>
              </a:rPr>
              <a:t>heap</a:t>
            </a:r>
            <a:r>
              <a:rPr lang="zh-CN" altLang="en-US" sz="2000" dirty="0" smtClean="0">
                <a:solidFill>
                  <a:schemeClr val="tx1">
                    <a:lumMod val="75000"/>
                    <a:lumOff val="25000"/>
                  </a:schemeClr>
                </a:solidFill>
                <a:latin typeface="Microsoft YaHei" charset="0"/>
                <a:ea typeface="Microsoft YaHei" charset="0"/>
                <a:cs typeface="Microsoft YaHei" charset="0"/>
              </a:rPr>
              <a:t>）</a:t>
            </a:r>
            <a:endParaRPr lang="en-US" altLang="zh-CN" sz="2000" dirty="0" smtClean="0">
              <a:solidFill>
                <a:schemeClr val="tx1">
                  <a:lumMod val="75000"/>
                  <a:lumOff val="25000"/>
                </a:schemeClr>
              </a:solidFill>
              <a:latin typeface="Microsoft YaHei" charset="0"/>
              <a:ea typeface="Microsoft YaHei" charset="0"/>
              <a:cs typeface="Microsoft YaHei" charset="0"/>
            </a:endParaRPr>
          </a:p>
          <a:p>
            <a:r>
              <a:rPr lang="zh-CN" altLang="en-US" sz="2400" smtClean="0">
                <a:solidFill>
                  <a:schemeClr val="tx1">
                    <a:lumMod val="75000"/>
                    <a:lumOff val="25000"/>
                  </a:schemeClr>
                </a:solidFill>
                <a:latin typeface="Microsoft YaHei" charset="0"/>
                <a:ea typeface="Microsoft YaHei" charset="0"/>
                <a:cs typeface="Microsoft YaHei" charset="0"/>
              </a:rPr>
              <a:t>共享内存一定不是线程安全</a:t>
            </a:r>
            <a:r>
              <a:rPr lang="zh-CN" altLang="en-US" sz="2400" dirty="0" smtClean="0">
                <a:solidFill>
                  <a:schemeClr val="tx1">
                    <a:lumMod val="75000"/>
                    <a:lumOff val="25000"/>
                  </a:schemeClr>
                </a:solidFill>
                <a:latin typeface="Microsoft YaHei" charset="0"/>
                <a:ea typeface="Microsoft YaHei" charset="0"/>
                <a:cs typeface="Microsoft YaHei" charset="0"/>
              </a:rPr>
              <a:t>的吗？</a:t>
            </a:r>
            <a:endParaRPr lang="en-US" altLang="zh-CN" sz="2400" dirty="0" smtClean="0">
              <a:solidFill>
                <a:schemeClr val="tx1">
                  <a:lumMod val="75000"/>
                  <a:lumOff val="25000"/>
                </a:schemeClr>
              </a:solidFill>
              <a:latin typeface="Microsoft YaHei" charset="0"/>
              <a:ea typeface="Microsoft YaHei" charset="0"/>
              <a:cs typeface="Microsoft YaHei" charset="0"/>
            </a:endParaRPr>
          </a:p>
          <a:p>
            <a:pPr lvl="1"/>
            <a:r>
              <a:rPr lang="zh-CN" altLang="en-US" sz="2000" dirty="0" smtClean="0">
                <a:solidFill>
                  <a:schemeClr val="tx1">
                    <a:lumMod val="75000"/>
                    <a:lumOff val="25000"/>
                  </a:schemeClr>
                </a:solidFill>
                <a:latin typeface="Microsoft YaHei" charset="0"/>
                <a:ea typeface="Microsoft YaHei" charset="0"/>
                <a:cs typeface="Microsoft YaHei" charset="0"/>
              </a:rPr>
              <a:t>不一定，正确的同步 </a:t>
            </a:r>
            <a:r>
              <a:rPr lang="en-US" altLang="zh-CN" sz="2000" dirty="0" smtClean="0">
                <a:solidFill>
                  <a:schemeClr val="tx1">
                    <a:lumMod val="75000"/>
                    <a:lumOff val="25000"/>
                  </a:schemeClr>
                </a:solidFill>
                <a:latin typeface="Microsoft YaHei" charset="0"/>
                <a:ea typeface="Microsoft YaHei" charset="0"/>
                <a:cs typeface="Microsoft YaHei" charset="0"/>
              </a:rPr>
              <a:t>or </a:t>
            </a:r>
            <a:r>
              <a:rPr lang="zh-CN" altLang="en-US" sz="2000" dirty="0" smtClean="0">
                <a:solidFill>
                  <a:schemeClr val="tx1">
                    <a:lumMod val="75000"/>
                    <a:lumOff val="25000"/>
                  </a:schemeClr>
                </a:solidFill>
                <a:latin typeface="Microsoft YaHei" charset="0"/>
                <a:ea typeface="Microsoft YaHei" charset="0"/>
                <a:cs typeface="Microsoft YaHei" charset="0"/>
              </a:rPr>
              <a:t>不可变对象 </a:t>
            </a:r>
            <a:r>
              <a:rPr lang="en-US" altLang="zh-CN" sz="2000" dirty="0" smtClean="0">
                <a:solidFill>
                  <a:schemeClr val="tx1">
                    <a:lumMod val="75000"/>
                    <a:lumOff val="25000"/>
                  </a:schemeClr>
                </a:solidFill>
                <a:latin typeface="Microsoft YaHei" charset="0"/>
                <a:ea typeface="Microsoft YaHei" charset="0"/>
                <a:cs typeface="Microsoft YaHei" charset="0"/>
              </a:rPr>
              <a:t>or </a:t>
            </a:r>
            <a:r>
              <a:rPr lang="zh-CN" altLang="en-US" sz="2000" dirty="0" smtClean="0">
                <a:solidFill>
                  <a:schemeClr val="tx1">
                    <a:lumMod val="75000"/>
                    <a:lumOff val="25000"/>
                  </a:schemeClr>
                </a:solidFill>
                <a:latin typeface="Microsoft YaHei" charset="0"/>
                <a:ea typeface="Microsoft YaHei" charset="0"/>
                <a:cs typeface="Microsoft YaHei" charset="0"/>
              </a:rPr>
              <a:t>线程级别的资源</a:t>
            </a:r>
            <a:endParaRPr lang="en-US" altLang="zh-CN" sz="2000" dirty="0" smtClean="0">
              <a:solidFill>
                <a:schemeClr val="tx1">
                  <a:lumMod val="75000"/>
                  <a:lumOff val="2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555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F8F8F8"/>
      </a:lt2>
      <a:accent1>
        <a:srgbClr val="DDDDDD"/>
      </a:accent1>
      <a:accent2>
        <a:srgbClr val="B2B2B2"/>
      </a:accent2>
      <a:accent3>
        <a:srgbClr val="FFFFFF"/>
      </a:accent3>
      <a:accent4>
        <a:srgbClr val="000000"/>
      </a:accent4>
      <a:accent5>
        <a:srgbClr val="EBEBEB"/>
      </a:accent5>
      <a:accent6>
        <a:srgbClr val="A1A1A1"/>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97800</TotalTime>
  <Pages>0</Pages>
  <Words>4343</Words>
  <Characters>0</Characters>
  <Application>Microsoft Macintosh PowerPoint</Application>
  <DocSecurity>0</DocSecurity>
  <PresentationFormat>35 毫米幻灯片</PresentationFormat>
  <Lines>0</Lines>
  <Paragraphs>415</Paragraphs>
  <Slides>36</Slides>
  <Notes>13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Avenir LT 35 Light</vt:lpstr>
      <vt:lpstr>Avenir LT 45 Book</vt:lpstr>
      <vt:lpstr>Avenir LT 65 Medium</vt:lpstr>
      <vt:lpstr>Calibri</vt:lpstr>
      <vt:lpstr>Courier New</vt:lpstr>
      <vt:lpstr>Hiragino Sans GB W3</vt:lpstr>
      <vt:lpstr>Impact</vt:lpstr>
      <vt:lpstr>Microsoft YaHei</vt:lpstr>
      <vt:lpstr>Wingdings</vt:lpstr>
      <vt:lpstr>方正兰亭细黑_GBK</vt:lpstr>
      <vt:lpstr>方正兰亭中粗黑_GBK</vt:lpstr>
      <vt:lpstr>方正兰亭中黑_GBK</vt:lpstr>
      <vt:lpstr>黑体</vt:lpstr>
      <vt:lpstr>宋体</vt:lpstr>
      <vt:lpstr>微软雅黑</vt:lpstr>
      <vt:lpstr>Arial</vt:lpstr>
      <vt:lpstr>Office 主题</vt:lpstr>
      <vt:lpstr>Java并发编程交流</vt:lpstr>
      <vt:lpstr>思考</vt:lpstr>
      <vt:lpstr>多线程的方案简单么</vt:lpstr>
      <vt:lpstr>多线程的方案简单么</vt:lpstr>
      <vt:lpstr>没有正确同步的含义是什么</vt:lpstr>
      <vt:lpstr>PowerPoint 演示文稿</vt:lpstr>
      <vt:lpstr>JMM（Java Memory Model）简介</vt:lpstr>
      <vt:lpstr>JMM线程通讯模型</vt:lpstr>
      <vt:lpstr>共享内存</vt:lpstr>
      <vt:lpstr>例子。。</vt:lpstr>
      <vt:lpstr>可见性</vt:lpstr>
      <vt:lpstr>怎么保证可见性？</vt:lpstr>
      <vt:lpstr>PowerPoint 演示文稿</vt:lpstr>
      <vt:lpstr>重排序</vt:lpstr>
      <vt:lpstr>Code -会输出什么？</vt:lpstr>
      <vt:lpstr>Talk is cheap, show me the code.</vt:lpstr>
      <vt:lpstr>重排序</vt:lpstr>
      <vt:lpstr>As-if-serial语义</vt:lpstr>
      <vt:lpstr>PowerPoint 演示文稿</vt:lpstr>
      <vt:lpstr>Volatile到底是什么</vt:lpstr>
      <vt:lpstr>volatile可以干什么</vt:lpstr>
      <vt:lpstr>PowerPoint 演示文稿</vt:lpstr>
      <vt:lpstr>Singleton-慎用延迟初始化</vt:lpstr>
      <vt:lpstr>还有一些单例的坑</vt:lpstr>
      <vt:lpstr>Talk is cheap, show me the code.</vt:lpstr>
      <vt:lpstr>PowerPoint 演示文稿</vt:lpstr>
      <vt:lpstr>About Cache</vt:lpstr>
      <vt:lpstr>PowerPoint 演示文稿</vt:lpstr>
      <vt:lpstr>线程池的使用</vt:lpstr>
      <vt:lpstr>线程池提交任务处理流程</vt:lpstr>
      <vt:lpstr>提交任务到线程池</vt:lpstr>
      <vt:lpstr>如何合理地估算线程池大小</vt:lpstr>
      <vt:lpstr>PowerPoint 演示文稿</vt:lpstr>
      <vt:lpstr>常见操作的原子性</vt:lpstr>
      <vt:lpstr>并发编程tips</vt:lpstr>
      <vt:lpstr>PowerPoint 演示文稿</vt:lpstr>
    </vt:vector>
  </TitlesOfParts>
  <Company>Admin</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王科</dc:creator>
  <cp:lastModifiedBy>陈剑华</cp:lastModifiedBy>
  <cp:revision>2034</cp:revision>
  <dcterms:created xsi:type="dcterms:W3CDTF">2012-03-08T23:23:00Z</dcterms:created>
  <dcterms:modified xsi:type="dcterms:W3CDTF">2016-07-22T06:40:14Z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